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56" r:id="rId4"/>
    <p:sldId id="275" r:id="rId5"/>
    <p:sldId id="304" r:id="rId6"/>
    <p:sldId id="261" r:id="rId7"/>
    <p:sldId id="259" r:id="rId8"/>
    <p:sldId id="296" r:id="rId9"/>
    <p:sldId id="260" r:id="rId10"/>
    <p:sldId id="305" r:id="rId11"/>
    <p:sldId id="306" r:id="rId12"/>
    <p:sldId id="268" r:id="rId13"/>
    <p:sldId id="263" r:id="rId14"/>
    <p:sldId id="269" r:id="rId15"/>
    <p:sldId id="270" r:id="rId16"/>
    <p:sldId id="266" r:id="rId17"/>
    <p:sldId id="276" r:id="rId18"/>
    <p:sldId id="277" r:id="rId19"/>
    <p:sldId id="278" r:id="rId20"/>
    <p:sldId id="300" r:id="rId21"/>
    <p:sldId id="301" r:id="rId22"/>
    <p:sldId id="279" r:id="rId23"/>
    <p:sldId id="295" r:id="rId24"/>
    <p:sldId id="286" r:id="rId25"/>
    <p:sldId id="289" r:id="rId26"/>
    <p:sldId id="303" r:id="rId27"/>
    <p:sldId id="290" r:id="rId28"/>
    <p:sldId id="292"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15"/>
      <c:rotY val="20"/>
      <c:rAngAx val="0"/>
      <c:perspective val="30"/>
    </c:view3D>
    <c:floor>
      <c:thickness val="0"/>
    </c:floor>
    <c:sideWall>
      <c:thickness val="0"/>
    </c:sideWall>
    <c:backWall>
      <c:thickness val="0"/>
    </c:backWall>
    <c:plotArea>
      <c:layout>
        <c:manualLayout>
          <c:layoutTarget val="inner"/>
          <c:xMode val="edge"/>
          <c:yMode val="edge"/>
          <c:x val="8.3626312335958006E-2"/>
          <c:y val="4.5068647925860093E-2"/>
          <c:w val="0.7106963035870516"/>
          <c:h val="0.62733119743451926"/>
        </c:manualLayout>
      </c:layout>
      <c:bar3DChart>
        <c:barDir val="col"/>
        <c:grouping val="standard"/>
        <c:varyColors val="0"/>
        <c:ser>
          <c:idx val="0"/>
          <c:order val="0"/>
          <c:tx>
            <c:strRef>
              <c:f>Sheet1!$B$1</c:f>
              <c:strCache>
                <c:ptCount val="1"/>
                <c:pt idx="0">
                  <c:v>State bank</c:v>
                </c:pt>
              </c:strCache>
            </c:strRef>
          </c:tx>
          <c:invertIfNegative val="0"/>
          <c:cat>
            <c:strRef>
              <c:f>Sheet1!$A$2:$A$3</c:f>
              <c:strCache>
                <c:ptCount val="2"/>
                <c:pt idx="0">
                  <c:v>1989-90</c:v>
                </c:pt>
                <c:pt idx="1">
                  <c:v>1990-91</c:v>
                </c:pt>
              </c:strCache>
            </c:strRef>
          </c:cat>
          <c:val>
            <c:numRef>
              <c:f>Sheet1!$B$2:$B$3</c:f>
              <c:numCache>
                <c:formatCode>General</c:formatCode>
                <c:ptCount val="2"/>
                <c:pt idx="0">
                  <c:v>244</c:v>
                </c:pt>
                <c:pt idx="1">
                  <c:v>280</c:v>
                </c:pt>
              </c:numCache>
            </c:numRef>
          </c:val>
        </c:ser>
        <c:ser>
          <c:idx val="1"/>
          <c:order val="1"/>
          <c:tx>
            <c:strRef>
              <c:f>Sheet1!$C$1</c:f>
              <c:strCache>
                <c:ptCount val="1"/>
                <c:pt idx="0">
                  <c:v>Nationalized bank </c:v>
                </c:pt>
              </c:strCache>
            </c:strRef>
          </c:tx>
          <c:invertIfNegative val="0"/>
          <c:cat>
            <c:strRef>
              <c:f>Sheet1!$A$2:$A$3</c:f>
              <c:strCache>
                <c:ptCount val="2"/>
                <c:pt idx="0">
                  <c:v>1989-90</c:v>
                </c:pt>
                <c:pt idx="1">
                  <c:v>1990-91</c:v>
                </c:pt>
              </c:strCache>
            </c:strRef>
          </c:cat>
          <c:val>
            <c:numRef>
              <c:f>Sheet1!$C$2:$C$3</c:f>
              <c:numCache>
                <c:formatCode>General</c:formatCode>
                <c:ptCount val="2"/>
                <c:pt idx="0">
                  <c:v>559</c:v>
                </c:pt>
                <c:pt idx="1">
                  <c:v>-3648</c:v>
                </c:pt>
              </c:numCache>
            </c:numRef>
          </c:val>
        </c:ser>
        <c:ser>
          <c:idx val="2"/>
          <c:order val="2"/>
          <c:tx>
            <c:strRef>
              <c:f>Sheet1!$D$1</c:f>
              <c:strCache>
                <c:ptCount val="1"/>
                <c:pt idx="0">
                  <c:v>Private banks</c:v>
                </c:pt>
              </c:strCache>
            </c:strRef>
          </c:tx>
          <c:invertIfNegative val="0"/>
          <c:cat>
            <c:strRef>
              <c:f>Sheet1!$A$2:$A$3</c:f>
              <c:strCache>
                <c:ptCount val="2"/>
                <c:pt idx="0">
                  <c:v>1989-90</c:v>
                </c:pt>
                <c:pt idx="1">
                  <c:v>1990-91</c:v>
                </c:pt>
              </c:strCache>
            </c:strRef>
          </c:cat>
          <c:val>
            <c:numRef>
              <c:f>Sheet1!$D$2:$D$3</c:f>
              <c:numCache>
                <c:formatCode>General</c:formatCode>
                <c:ptCount val="2"/>
                <c:pt idx="0">
                  <c:v>77</c:v>
                </c:pt>
                <c:pt idx="1">
                  <c:v>60</c:v>
                </c:pt>
              </c:numCache>
            </c:numRef>
          </c:val>
        </c:ser>
        <c:ser>
          <c:idx val="3"/>
          <c:order val="3"/>
          <c:tx>
            <c:strRef>
              <c:f>Sheet1!$E$1</c:f>
              <c:strCache>
                <c:ptCount val="1"/>
                <c:pt idx="0">
                  <c:v>Foreign banks</c:v>
                </c:pt>
              </c:strCache>
            </c:strRef>
          </c:tx>
          <c:invertIfNegative val="0"/>
          <c:cat>
            <c:strRef>
              <c:f>Sheet1!$A$2:$A$3</c:f>
              <c:strCache>
                <c:ptCount val="2"/>
                <c:pt idx="0">
                  <c:v>1989-90</c:v>
                </c:pt>
                <c:pt idx="1">
                  <c:v>1990-91</c:v>
                </c:pt>
              </c:strCache>
            </c:strRef>
          </c:cat>
          <c:val>
            <c:numRef>
              <c:f>Sheet1!$E$2:$E$3</c:f>
              <c:numCache>
                <c:formatCode>General</c:formatCode>
                <c:ptCount val="2"/>
                <c:pt idx="0">
                  <c:v>320</c:v>
                </c:pt>
                <c:pt idx="1">
                  <c:v>-842</c:v>
                </c:pt>
              </c:numCache>
            </c:numRef>
          </c:val>
        </c:ser>
        <c:dLbls>
          <c:showLegendKey val="0"/>
          <c:showVal val="0"/>
          <c:showCatName val="0"/>
          <c:showSerName val="0"/>
          <c:showPercent val="0"/>
          <c:showBubbleSize val="0"/>
        </c:dLbls>
        <c:gapWidth val="150"/>
        <c:shape val="box"/>
        <c:axId val="42843136"/>
        <c:axId val="42844928"/>
        <c:axId val="38585216"/>
      </c:bar3DChart>
      <c:catAx>
        <c:axId val="42843136"/>
        <c:scaling>
          <c:orientation val="minMax"/>
        </c:scaling>
        <c:delete val="0"/>
        <c:axPos val="b"/>
        <c:majorTickMark val="none"/>
        <c:minorTickMark val="none"/>
        <c:tickLblPos val="nextTo"/>
        <c:crossAx val="42844928"/>
        <c:crosses val="autoZero"/>
        <c:auto val="1"/>
        <c:lblAlgn val="ctr"/>
        <c:lblOffset val="100"/>
        <c:noMultiLvlLbl val="0"/>
      </c:catAx>
      <c:valAx>
        <c:axId val="42844928"/>
        <c:scaling>
          <c:orientation val="minMax"/>
        </c:scaling>
        <c:delete val="0"/>
        <c:axPos val="l"/>
        <c:majorGridlines/>
        <c:numFmt formatCode="General" sourceLinked="1"/>
        <c:majorTickMark val="none"/>
        <c:minorTickMark val="none"/>
        <c:tickLblPos val="nextTo"/>
        <c:crossAx val="42843136"/>
        <c:crosses val="autoZero"/>
        <c:crossBetween val="between"/>
      </c:valAx>
      <c:serAx>
        <c:axId val="38585216"/>
        <c:scaling>
          <c:orientation val="minMax"/>
        </c:scaling>
        <c:delete val="0"/>
        <c:axPos val="b"/>
        <c:majorTickMark val="none"/>
        <c:minorTickMark val="none"/>
        <c:tickLblPos val="nextTo"/>
        <c:crossAx val="42844928"/>
        <c:crosses val="autoZero"/>
      </c:ser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18CBC-DAA8-4795-ACAE-B70D61E413D4}" type="datetimeFigureOut">
              <a:rPr lang="en-IN" smtClean="0"/>
              <a:t>03-02-2015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4BFD04-78F0-4C15-BCDA-CAEED81F12E3}" type="slidenum">
              <a:rPr lang="en-IN" smtClean="0"/>
              <a:t>‹#›</a:t>
            </a:fld>
            <a:endParaRPr lang="en-IN"/>
          </a:p>
        </p:txBody>
      </p:sp>
    </p:spTree>
    <p:extLst>
      <p:ext uri="{BB962C8B-B14F-4D97-AF65-F5344CB8AC3E}">
        <p14:creationId xmlns:p14="http://schemas.microsoft.com/office/powerpoint/2010/main" val="3373715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2939CA-C0E8-472B-92E4-0C2AFEFD0AD8}" type="slidenum">
              <a:rPr lang="en-IN" smtClean="0"/>
              <a:t>12</a:t>
            </a:fld>
            <a:endParaRPr lang="en-IN"/>
          </a:p>
        </p:txBody>
      </p:sp>
    </p:spTree>
    <p:extLst>
      <p:ext uri="{BB962C8B-B14F-4D97-AF65-F5344CB8AC3E}">
        <p14:creationId xmlns:p14="http://schemas.microsoft.com/office/powerpoint/2010/main" val="361637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D4BFD04-78F0-4C15-BCDA-CAEED81F12E3}" type="slidenum">
              <a:rPr lang="en-IN" smtClean="0"/>
              <a:t>16</a:t>
            </a:fld>
            <a:endParaRPr lang="en-IN"/>
          </a:p>
        </p:txBody>
      </p:sp>
    </p:spTree>
    <p:extLst>
      <p:ext uri="{BB962C8B-B14F-4D97-AF65-F5344CB8AC3E}">
        <p14:creationId xmlns:p14="http://schemas.microsoft.com/office/powerpoint/2010/main" val="59578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F8ED857-3C45-4439-B4E9-31323AB506BB}" type="datetimeFigureOut">
              <a:rPr lang="en-IN" smtClean="0"/>
              <a:t>03-02-2015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254894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ED857-3C45-4439-B4E9-31323AB506BB}" type="datetimeFigureOut">
              <a:rPr lang="en-IN" smtClean="0"/>
              <a:t>03-02-2015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1842424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ED857-3C45-4439-B4E9-31323AB506BB}" type="datetimeFigureOut">
              <a:rPr lang="en-IN" smtClean="0"/>
              <a:t>03-02-2015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1608411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72387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1648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43419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0955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61800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6982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93156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72897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ED857-3C45-4439-B4E9-31323AB506BB}" type="datetimeFigureOut">
              <a:rPr lang="en-IN" smtClean="0"/>
              <a:t>03-02-2015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3312039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67532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29679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95367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28390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98080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7"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17394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0242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98674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87818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6300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8ED857-3C45-4439-B4E9-31323AB506BB}" type="datetimeFigureOut">
              <a:rPr lang="en-IN" smtClean="0"/>
              <a:t>03-02-2015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2422646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71484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84792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9650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508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F8ED857-3C45-4439-B4E9-31323AB506BB}" type="datetimeFigureOut">
              <a:rPr lang="en-IN" smtClean="0"/>
              <a:t>03-02-2015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2678171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F8ED857-3C45-4439-B4E9-31323AB506BB}" type="datetimeFigureOut">
              <a:rPr lang="en-IN" smtClean="0"/>
              <a:t>03-02-2015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63811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F8ED857-3C45-4439-B4E9-31323AB506BB}" type="datetimeFigureOut">
              <a:rPr lang="en-IN" smtClean="0"/>
              <a:t>03-02-2015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172710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8ED857-3C45-4439-B4E9-31323AB506BB}" type="datetimeFigureOut">
              <a:rPr lang="en-IN" smtClean="0"/>
              <a:t>03-02-2015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341410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ED857-3C45-4439-B4E9-31323AB506BB}" type="datetimeFigureOut">
              <a:rPr lang="en-IN" smtClean="0"/>
              <a:t>03-02-2015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1986950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ED857-3C45-4439-B4E9-31323AB506BB}" type="datetimeFigureOut">
              <a:rPr lang="en-IN" smtClean="0"/>
              <a:t>03-02-2015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5EE89E-19F0-49D0-8672-1D1B3DC5320F}" type="slidenum">
              <a:rPr lang="en-IN" smtClean="0"/>
              <a:t>‹#›</a:t>
            </a:fld>
            <a:endParaRPr lang="en-IN"/>
          </a:p>
        </p:txBody>
      </p:sp>
    </p:spTree>
    <p:extLst>
      <p:ext uri="{BB962C8B-B14F-4D97-AF65-F5344CB8AC3E}">
        <p14:creationId xmlns:p14="http://schemas.microsoft.com/office/powerpoint/2010/main" val="218601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ED857-3C45-4439-B4E9-31323AB506BB}" type="datetimeFigureOut">
              <a:rPr lang="en-IN" smtClean="0"/>
              <a:t>03-02-2015</a:t>
            </a:fld>
            <a:endParaRPr lang="en-IN"/>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EE89E-19F0-49D0-8672-1D1B3DC5320F}" type="slidenum">
              <a:rPr lang="en-IN" smtClean="0"/>
              <a:t>‹#›</a:t>
            </a:fld>
            <a:endParaRPr lang="en-IN"/>
          </a:p>
        </p:txBody>
      </p:sp>
    </p:spTree>
    <p:extLst>
      <p:ext uri="{BB962C8B-B14F-4D97-AF65-F5344CB8AC3E}">
        <p14:creationId xmlns:p14="http://schemas.microsoft.com/office/powerpoint/2010/main" val="1180160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72968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31E5E-24AF-4E54-B551-27A49EDC3654}" type="datetimeFigureOut">
              <a:rPr lang="en-IN" smtClean="0">
                <a:solidFill>
                  <a:prstClr val="black">
                    <a:tint val="75000"/>
                  </a:prstClr>
                </a:solidFill>
              </a:rPr>
              <a:pPr/>
              <a:t>03-02-2015</a:t>
            </a:fld>
            <a:endParaRPr lang="en-IN">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C207-F900-43D1-9169-060D456D9DC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987573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google.co.in/url?sa=i&amp;rct=j&amp;q=&amp;esrc=s&amp;source=images&amp;cd=&amp;cad=rja&amp;uact=8&amp;ved=0CAcQjRw&amp;url=http://www.tibco.com/blog/2013/01/28/financial-sector-faces-financial-crisis/&amp;ei=BTXJVLNvoryZBbbdgcgD&amp;psig=AFQjCNGf7V-htTYYfu_6q3RMORVmMzlViw&amp;ust=1422555167708110"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725144"/>
            <a:ext cx="9144001" cy="2132856"/>
          </a:xfrm>
        </p:spPr>
        <p:txBody>
          <a:bodyPr>
            <a:normAutofit/>
          </a:bodyPr>
          <a:lstStyle/>
          <a:p>
            <a:r>
              <a:rPr lang="en-IN" sz="5400" dirty="0" smtClean="0">
                <a:solidFill>
                  <a:schemeClr val="tx2">
                    <a:lumMod val="50000"/>
                  </a:schemeClr>
                </a:solidFill>
                <a:latin typeface="Algerian" pitchFamily="82" charset="0"/>
              </a:rPr>
              <a:t>Banking reforms and it’s impact.</a:t>
            </a:r>
            <a:endParaRPr lang="en-IN" sz="5400" dirty="0">
              <a:solidFill>
                <a:schemeClr val="tx2">
                  <a:lumMod val="50000"/>
                </a:schemeClr>
              </a:solidFill>
              <a:latin typeface="Algerian" pitchFamily="8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29309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chemeClr val="accent6">
                    <a:lumMod val="75000"/>
                  </a:schemeClr>
                </a:solidFill>
                <a:latin typeface="Algerian" pitchFamily="82" charset="0"/>
              </a:rPr>
              <a:t>Reformatory Phase</a:t>
            </a:r>
            <a:br>
              <a:rPr lang="en-US" sz="4000" dirty="0" smtClean="0">
                <a:solidFill>
                  <a:schemeClr val="accent6">
                    <a:lumMod val="75000"/>
                  </a:schemeClr>
                </a:solidFill>
                <a:latin typeface="Algerian" pitchFamily="82" charset="0"/>
              </a:rPr>
            </a:br>
            <a:r>
              <a:rPr lang="en-US" sz="4000" dirty="0" smtClean="0">
                <a:solidFill>
                  <a:schemeClr val="accent6">
                    <a:lumMod val="75000"/>
                  </a:schemeClr>
                </a:solidFill>
                <a:latin typeface="Algerian" pitchFamily="82" charset="0"/>
              </a:rPr>
              <a:t> (1991 Onwards)</a:t>
            </a:r>
            <a:endParaRPr lang="en-US" sz="4000" dirty="0">
              <a:solidFill>
                <a:schemeClr val="accent6">
                  <a:lumMod val="75000"/>
                </a:schemeClr>
              </a:solidFill>
              <a:latin typeface="Algerian" pitchFamily="82" charset="0"/>
            </a:endParaRPr>
          </a:p>
        </p:txBody>
      </p:sp>
      <p:sp>
        <p:nvSpPr>
          <p:cNvPr id="3" name="Content Placeholder 2"/>
          <p:cNvSpPr>
            <a:spLocks noGrp="1"/>
          </p:cNvSpPr>
          <p:nvPr>
            <p:ph idx="1"/>
          </p:nvPr>
        </p:nvSpPr>
        <p:spPr>
          <a:xfrm>
            <a:off x="628650" y="1916832"/>
            <a:ext cx="7886700" cy="4464496"/>
          </a:xfrm>
        </p:spPr>
        <p:txBody>
          <a:bodyPr>
            <a:normAutofit/>
          </a:bodyPr>
          <a:lstStyle/>
          <a:p>
            <a:pPr marL="0" indent="0">
              <a:buNone/>
            </a:pPr>
            <a:r>
              <a:rPr lang="en-US" dirty="0" smtClean="0">
                <a:latin typeface="Andalus" pitchFamily="18" charset="-78"/>
                <a:ea typeface="Calibri" panose="020F0502020204030204" pitchFamily="34" charset="0"/>
                <a:cs typeface="Andalus" pitchFamily="18" charset="-78"/>
              </a:rPr>
              <a:t>Reasons for the formation of the reforms</a:t>
            </a:r>
            <a:r>
              <a:rPr lang="en-US" dirty="0">
                <a:latin typeface="Andalus" pitchFamily="18" charset="-78"/>
                <a:ea typeface="Calibri" panose="020F0502020204030204" pitchFamily="34" charset="0"/>
                <a:cs typeface="Andalus" pitchFamily="18" charset="-78"/>
              </a:rPr>
              <a:t>-</a:t>
            </a:r>
          </a:p>
          <a:p>
            <a:pPr>
              <a:buFont typeface="Wingdings" pitchFamily="2" charset="2"/>
              <a:buChar char="v"/>
            </a:pPr>
            <a:endParaRPr lang="en-US" dirty="0" smtClean="0">
              <a:effectLst/>
              <a:latin typeface="Andalus" pitchFamily="18" charset="-78"/>
              <a:ea typeface="Calibri" panose="020F0502020204030204" pitchFamily="34" charset="0"/>
              <a:cs typeface="Andalus" pitchFamily="18" charset="-78"/>
            </a:endParaRPr>
          </a:p>
          <a:p>
            <a:pPr>
              <a:buFont typeface="Wingdings" pitchFamily="2" charset="2"/>
              <a:buChar char="v"/>
            </a:pPr>
            <a:r>
              <a:rPr lang="en-US" dirty="0" smtClean="0">
                <a:effectLst/>
                <a:latin typeface="Andalus" pitchFamily="18" charset="-78"/>
                <a:ea typeface="Calibri" panose="020F0502020204030204" pitchFamily="34" charset="0"/>
                <a:cs typeface="Andalus" pitchFamily="18" charset="-78"/>
              </a:rPr>
              <a:t>Continued financial profligacy of the Government coupled with close monitoring and control </a:t>
            </a:r>
          </a:p>
          <a:p>
            <a:pPr>
              <a:buFont typeface="Wingdings" pitchFamily="2" charset="2"/>
              <a:buChar char="v"/>
            </a:pPr>
            <a:r>
              <a:rPr lang="en-US" dirty="0" smtClean="0">
                <a:effectLst/>
                <a:latin typeface="Andalus" pitchFamily="18" charset="-78"/>
                <a:ea typeface="Calibri" panose="020F0502020204030204" pitchFamily="34" charset="0"/>
                <a:cs typeface="Andalus" pitchFamily="18" charset="-78"/>
              </a:rPr>
              <a:t>Decline in productivity and profitability</a:t>
            </a:r>
          </a:p>
          <a:p>
            <a:pPr>
              <a:buFont typeface="Wingdings" pitchFamily="2" charset="2"/>
              <a:buChar char="v"/>
            </a:pPr>
            <a:r>
              <a:rPr lang="en-US" dirty="0" smtClean="0">
                <a:latin typeface="Andalus" pitchFamily="18" charset="-78"/>
                <a:cs typeface="Andalus" pitchFamily="18" charset="-78"/>
              </a:rPr>
              <a:t>Economic crises of 1991</a:t>
            </a:r>
          </a:p>
          <a:p>
            <a:pPr>
              <a:buFont typeface="Wingdings" pitchFamily="2" charset="2"/>
              <a:buChar char="v"/>
            </a:pPr>
            <a:r>
              <a:rPr lang="en-US" dirty="0">
                <a:latin typeface="Andalus" pitchFamily="18" charset="-78"/>
                <a:ea typeface="Calibri" panose="020F0502020204030204" pitchFamily="34" charset="0"/>
                <a:cs typeface="Andalus" pitchFamily="18" charset="-78"/>
              </a:rPr>
              <a:t>E</a:t>
            </a:r>
            <a:r>
              <a:rPr lang="en-US" dirty="0" smtClean="0">
                <a:effectLst/>
                <a:latin typeface="Andalus" pitchFamily="18" charset="-78"/>
                <a:ea typeface="Calibri" panose="020F0502020204030204" pitchFamily="34" charset="0"/>
                <a:cs typeface="Andalus" pitchFamily="18" charset="-78"/>
              </a:rPr>
              <a:t>conomy suffered from serious inflationary pressures, emerging scarcities of essential commodities and breakdown of fiscal discipline.</a:t>
            </a:r>
          </a:p>
        </p:txBody>
      </p:sp>
    </p:spTree>
    <p:extLst>
      <p:ext uri="{BB962C8B-B14F-4D97-AF65-F5344CB8AC3E}">
        <p14:creationId xmlns:p14="http://schemas.microsoft.com/office/powerpoint/2010/main" val="26219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2276872"/>
            <a:ext cx="8928992" cy="4581128"/>
          </a:xfrm>
        </p:spPr>
        <p:txBody>
          <a:bodyPr>
            <a:normAutofit/>
          </a:bodyPr>
          <a:lstStyle/>
          <a:p>
            <a:pPr>
              <a:buFont typeface="Wingdings" pitchFamily="2" charset="2"/>
              <a:buChar char="v"/>
            </a:pPr>
            <a:r>
              <a:rPr lang="en-IN" sz="2800" dirty="0">
                <a:latin typeface="Andalus" pitchFamily="18" charset="-78"/>
                <a:cs typeface="Andalus" pitchFamily="18" charset="-78"/>
              </a:rPr>
              <a:t>The </a:t>
            </a:r>
            <a:r>
              <a:rPr lang="en-IN" sz="2800" dirty="0" err="1">
                <a:latin typeface="Andalus" pitchFamily="18" charset="-78"/>
                <a:cs typeface="Andalus" pitchFamily="18" charset="-78"/>
              </a:rPr>
              <a:t>Narsimham</a:t>
            </a:r>
            <a:r>
              <a:rPr lang="en-IN" sz="2800" dirty="0">
                <a:latin typeface="Andalus" pitchFamily="18" charset="-78"/>
                <a:cs typeface="Andalus" pitchFamily="18" charset="-78"/>
              </a:rPr>
              <a:t> Committee I appointed to restore the financial health of commercial banks and to make their functioning efficient and profitable</a:t>
            </a:r>
          </a:p>
          <a:p>
            <a:pPr>
              <a:buFont typeface="Wingdings" pitchFamily="2" charset="2"/>
              <a:buChar char="v"/>
            </a:pPr>
            <a:endParaRPr lang="en-IN" sz="2800" dirty="0">
              <a:latin typeface="Andalus" pitchFamily="18" charset="-78"/>
              <a:cs typeface="Andalus" pitchFamily="18" charset="-78"/>
            </a:endParaRPr>
          </a:p>
          <a:p>
            <a:pPr>
              <a:buFont typeface="Wingdings" pitchFamily="2" charset="2"/>
              <a:buChar char="v"/>
            </a:pPr>
            <a:r>
              <a:rPr lang="en-IN" sz="2800" dirty="0">
                <a:latin typeface="Andalus" pitchFamily="18" charset="-78"/>
                <a:cs typeface="Andalus" pitchFamily="18" charset="-78"/>
              </a:rPr>
              <a:t>Recommendations aimed at changes according greater flexibility to bank operations</a:t>
            </a:r>
          </a:p>
          <a:p>
            <a:pPr>
              <a:buFont typeface="Wingdings" pitchFamily="2" charset="2"/>
              <a:buChar char="v"/>
            </a:pPr>
            <a:endParaRPr lang="en-IN" sz="2800" dirty="0">
              <a:latin typeface="Andalus" pitchFamily="18" charset="-78"/>
              <a:cs typeface="Andalus" pitchFamily="18" charset="-78"/>
            </a:endParaRPr>
          </a:p>
          <a:p>
            <a:pPr>
              <a:buFont typeface="Wingdings" pitchFamily="2" charset="2"/>
              <a:buChar char="v"/>
            </a:pPr>
            <a:r>
              <a:rPr lang="en-IN" sz="2800" dirty="0">
                <a:latin typeface="Andalus" pitchFamily="18" charset="-78"/>
                <a:cs typeface="Andalus" pitchFamily="18" charset="-78"/>
              </a:rPr>
              <a:t>The Committee submitted its report in November 1991 with 23 recommendations</a:t>
            </a:r>
          </a:p>
          <a:p>
            <a:endParaRPr lang="en-IN" dirty="0"/>
          </a:p>
        </p:txBody>
      </p:sp>
      <p:sp>
        <p:nvSpPr>
          <p:cNvPr id="4" name="Title 1"/>
          <p:cNvSpPr>
            <a:spLocks noGrp="1"/>
          </p:cNvSpPr>
          <p:nvPr>
            <p:ph type="title"/>
          </p:nvPr>
        </p:nvSpPr>
        <p:spPr>
          <a:xfrm>
            <a:off x="467544" y="332656"/>
            <a:ext cx="8229600" cy="15121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dirty="0" smtClean="0">
                <a:solidFill>
                  <a:schemeClr val="accent3">
                    <a:lumMod val="75000"/>
                  </a:schemeClr>
                </a:solidFill>
                <a:latin typeface="Algerian" pitchFamily="82" charset="0"/>
              </a:rPr>
              <a:t>FIRST PHASE OF REFORMS OF BANKING SECTOR (1991) </a:t>
            </a:r>
            <a:endParaRPr lang="en-IN" dirty="0">
              <a:solidFill>
                <a:schemeClr val="accent3">
                  <a:lumMod val="75000"/>
                </a:schemeClr>
              </a:solidFill>
            </a:endParaRPr>
          </a:p>
        </p:txBody>
      </p:sp>
    </p:spTree>
    <p:extLst>
      <p:ext uri="{BB962C8B-B14F-4D97-AF65-F5344CB8AC3E}">
        <p14:creationId xmlns:p14="http://schemas.microsoft.com/office/powerpoint/2010/main" val="182275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heel(1)">
                                      <p:cBhvr>
                                        <p:cTn id="13"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006475"/>
            <a:ext cx="5400600" cy="609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7504" y="116632"/>
            <a:ext cx="8928992" cy="1301006"/>
          </a:xfrm>
        </p:spPr>
        <p:txBody>
          <a:bodyPr>
            <a:normAutofit fontScale="90000"/>
          </a:bodyPr>
          <a:lstStyle/>
          <a:p>
            <a:r>
              <a:rPr lang="en-IN" dirty="0" smtClean="0">
                <a:solidFill>
                  <a:schemeClr val="accent3">
                    <a:lumMod val="75000"/>
                  </a:schemeClr>
                </a:solidFill>
                <a:latin typeface="Algerian" pitchFamily="82" charset="0"/>
              </a:rPr>
              <a:t>Implemented Recommendations</a:t>
            </a:r>
            <a:endParaRPr lang="en-IN" dirty="0">
              <a:solidFill>
                <a:schemeClr val="accent3">
                  <a:lumMod val="75000"/>
                </a:schemeClr>
              </a:solidFill>
              <a:latin typeface="Algerian" pitchFamily="82" charset="0"/>
            </a:endParaRPr>
          </a:p>
        </p:txBody>
      </p:sp>
      <p:sp>
        <p:nvSpPr>
          <p:cNvPr id="3" name="Content Placeholder 2"/>
          <p:cNvSpPr>
            <a:spLocks noGrp="1"/>
          </p:cNvSpPr>
          <p:nvPr>
            <p:ph idx="1"/>
          </p:nvPr>
        </p:nvSpPr>
        <p:spPr>
          <a:xfrm>
            <a:off x="179512" y="1484784"/>
            <a:ext cx="8507288" cy="5112568"/>
          </a:xfrm>
        </p:spPr>
        <p:txBody>
          <a:bodyPr>
            <a:normAutofit/>
          </a:bodyPr>
          <a:lstStyle/>
          <a:p>
            <a:pPr>
              <a:buFont typeface="Wingdings" pitchFamily="2" charset="2"/>
              <a:buChar char="v"/>
            </a:pPr>
            <a:r>
              <a:rPr lang="en-IN" sz="2400" dirty="0">
                <a:latin typeface="Andalus" pitchFamily="18" charset="-78"/>
                <a:cs typeface="Andalus" pitchFamily="18" charset="-78"/>
              </a:rPr>
              <a:t>Lowering SLR and </a:t>
            </a:r>
            <a:r>
              <a:rPr lang="en-IN" sz="2400" dirty="0" smtClean="0">
                <a:latin typeface="Andalus" pitchFamily="18" charset="-78"/>
                <a:cs typeface="Andalus" pitchFamily="18" charset="-78"/>
              </a:rPr>
              <a:t>CRR</a:t>
            </a:r>
          </a:p>
          <a:p>
            <a:pPr>
              <a:buFont typeface="Wingdings" pitchFamily="2" charset="2"/>
              <a:buChar char="v"/>
            </a:pPr>
            <a:r>
              <a:rPr lang="en-IN" sz="2400" dirty="0" smtClean="0">
                <a:latin typeface="Andalus" pitchFamily="18" charset="-78"/>
                <a:cs typeface="Andalus" pitchFamily="18" charset="-78"/>
              </a:rPr>
              <a:t>Prudential Norms</a:t>
            </a:r>
          </a:p>
          <a:p>
            <a:pPr>
              <a:buFont typeface="Wingdings" pitchFamily="2" charset="2"/>
              <a:buChar char="v"/>
            </a:pPr>
            <a:r>
              <a:rPr lang="en-IN" sz="2400" dirty="0">
                <a:latin typeface="Andalus" pitchFamily="18" charset="-78"/>
                <a:cs typeface="Andalus" pitchFamily="18" charset="-78"/>
              </a:rPr>
              <a:t>Capital Adequacy </a:t>
            </a:r>
            <a:r>
              <a:rPr lang="en-IN" sz="2400" dirty="0" smtClean="0">
                <a:latin typeface="Andalus" pitchFamily="18" charset="-78"/>
                <a:cs typeface="Andalus" pitchFamily="18" charset="-78"/>
              </a:rPr>
              <a:t>Norms</a:t>
            </a:r>
          </a:p>
          <a:p>
            <a:pPr>
              <a:buFont typeface="Wingdings" pitchFamily="2" charset="2"/>
              <a:buChar char="v"/>
            </a:pPr>
            <a:r>
              <a:rPr lang="en-IN" sz="2400" dirty="0">
                <a:latin typeface="Andalus" pitchFamily="18" charset="-78"/>
                <a:cs typeface="Andalus" pitchFamily="18" charset="-78"/>
              </a:rPr>
              <a:t>Deregulation of Interest </a:t>
            </a:r>
            <a:r>
              <a:rPr lang="en-IN" sz="2400" dirty="0" smtClean="0">
                <a:latin typeface="Andalus" pitchFamily="18" charset="-78"/>
                <a:cs typeface="Andalus" pitchFamily="18" charset="-78"/>
              </a:rPr>
              <a:t>Rates</a:t>
            </a:r>
          </a:p>
          <a:p>
            <a:pPr>
              <a:buFont typeface="Wingdings" pitchFamily="2" charset="2"/>
              <a:buChar char="v"/>
            </a:pPr>
            <a:r>
              <a:rPr lang="en-IN" sz="2400" dirty="0">
                <a:latin typeface="Andalus" pitchFamily="18" charset="-78"/>
                <a:cs typeface="Andalus" pitchFamily="18" charset="-78"/>
              </a:rPr>
              <a:t>Recovery of </a:t>
            </a:r>
            <a:r>
              <a:rPr lang="en-IN" sz="2400" dirty="0" smtClean="0">
                <a:latin typeface="Andalus" pitchFamily="18" charset="-78"/>
                <a:cs typeface="Andalus" pitchFamily="18" charset="-78"/>
              </a:rPr>
              <a:t>Debts</a:t>
            </a:r>
          </a:p>
          <a:p>
            <a:pPr>
              <a:buFont typeface="Wingdings" pitchFamily="2" charset="2"/>
              <a:buChar char="v"/>
            </a:pPr>
            <a:r>
              <a:rPr lang="en-IN" sz="2400" dirty="0" smtClean="0">
                <a:latin typeface="Andalus" pitchFamily="18" charset="-78"/>
                <a:cs typeface="Andalus" pitchFamily="18" charset="-78"/>
              </a:rPr>
              <a:t>Competition </a:t>
            </a:r>
            <a:r>
              <a:rPr lang="en-IN" sz="2400" dirty="0">
                <a:latin typeface="Andalus" pitchFamily="18" charset="-78"/>
                <a:cs typeface="Andalus" pitchFamily="18" charset="-78"/>
              </a:rPr>
              <a:t>from New Private Sector </a:t>
            </a:r>
            <a:r>
              <a:rPr lang="en-IN" sz="2400" dirty="0" smtClean="0">
                <a:latin typeface="Andalus" pitchFamily="18" charset="-78"/>
                <a:cs typeface="Andalus" pitchFamily="18" charset="-78"/>
              </a:rPr>
              <a:t>Banks</a:t>
            </a:r>
          </a:p>
          <a:p>
            <a:pPr>
              <a:buFont typeface="Wingdings" pitchFamily="2" charset="2"/>
              <a:buChar char="v"/>
            </a:pPr>
            <a:r>
              <a:rPr lang="en-IN" sz="2400" dirty="0">
                <a:latin typeface="Andalus" pitchFamily="18" charset="-78"/>
                <a:cs typeface="Andalus" pitchFamily="18" charset="-78"/>
              </a:rPr>
              <a:t>Phasing Out Of Directed </a:t>
            </a:r>
            <a:r>
              <a:rPr lang="en-IN" sz="2400" dirty="0" smtClean="0">
                <a:latin typeface="Andalus" pitchFamily="18" charset="-78"/>
                <a:cs typeface="Andalus" pitchFamily="18" charset="-78"/>
              </a:rPr>
              <a:t>Credit</a:t>
            </a:r>
          </a:p>
          <a:p>
            <a:pPr>
              <a:buFont typeface="Wingdings" pitchFamily="2" charset="2"/>
              <a:buChar char="v"/>
            </a:pPr>
            <a:r>
              <a:rPr lang="en-IN" sz="2400" dirty="0" smtClean="0">
                <a:latin typeface="Andalus" pitchFamily="18" charset="-78"/>
                <a:cs typeface="Andalus" pitchFamily="18" charset="-78"/>
              </a:rPr>
              <a:t>Access </a:t>
            </a:r>
            <a:r>
              <a:rPr lang="en-IN" sz="2400" dirty="0">
                <a:latin typeface="Andalus" pitchFamily="18" charset="-78"/>
                <a:cs typeface="Andalus" pitchFamily="18" charset="-78"/>
              </a:rPr>
              <a:t>to Capital </a:t>
            </a:r>
            <a:r>
              <a:rPr lang="en-IN" sz="2400" dirty="0" smtClean="0">
                <a:latin typeface="Andalus" pitchFamily="18" charset="-78"/>
                <a:cs typeface="Andalus" pitchFamily="18" charset="-78"/>
              </a:rPr>
              <a:t>Market</a:t>
            </a:r>
          </a:p>
          <a:p>
            <a:pPr>
              <a:buFont typeface="Wingdings" pitchFamily="2" charset="2"/>
              <a:buChar char="v"/>
            </a:pPr>
            <a:r>
              <a:rPr lang="en-IN" sz="2400" dirty="0" smtClean="0">
                <a:latin typeface="Andalus" pitchFamily="18" charset="-78"/>
                <a:cs typeface="Andalus" pitchFamily="18" charset="-78"/>
              </a:rPr>
              <a:t>Local area banks</a:t>
            </a:r>
          </a:p>
          <a:p>
            <a:pPr>
              <a:buFont typeface="Wingdings" pitchFamily="2" charset="2"/>
              <a:buChar char="v"/>
            </a:pPr>
            <a:r>
              <a:rPr lang="en-IN" sz="2400" dirty="0" smtClean="0">
                <a:latin typeface="Andalus" pitchFamily="18" charset="-78"/>
                <a:cs typeface="Andalus" pitchFamily="18" charset="-78"/>
              </a:rPr>
              <a:t>Supervision from commercial banks</a:t>
            </a:r>
          </a:p>
          <a:p>
            <a:pPr>
              <a:buFont typeface="Wingdings" pitchFamily="2" charset="2"/>
              <a:buChar char="v"/>
            </a:pPr>
            <a:endParaRPr lang="en-IN" sz="2400" dirty="0"/>
          </a:p>
        </p:txBody>
      </p:sp>
    </p:spTree>
    <p:extLst>
      <p:ext uri="{BB962C8B-B14F-4D97-AF65-F5344CB8AC3E}">
        <p14:creationId xmlns:p14="http://schemas.microsoft.com/office/powerpoint/2010/main" val="209605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1268760"/>
            <a:ext cx="5472608" cy="583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8650" y="270533"/>
            <a:ext cx="7886700" cy="1325563"/>
          </a:xfrm>
        </p:spPr>
        <p:txBody>
          <a:bodyPr>
            <a:normAutofit fontScale="90000"/>
          </a:bodyPr>
          <a:lstStyle/>
          <a:p>
            <a:r>
              <a:rPr lang="en-IN" dirty="0">
                <a:solidFill>
                  <a:schemeClr val="accent3">
                    <a:lumMod val="75000"/>
                  </a:schemeClr>
                </a:solidFill>
                <a:latin typeface="Algerian" pitchFamily="82" charset="0"/>
              </a:rPr>
              <a:t>Impact on Indian Banking Sector</a:t>
            </a:r>
          </a:p>
        </p:txBody>
      </p:sp>
      <p:sp>
        <p:nvSpPr>
          <p:cNvPr id="3" name="Content Placeholder 2"/>
          <p:cNvSpPr>
            <a:spLocks noGrp="1"/>
          </p:cNvSpPr>
          <p:nvPr>
            <p:ph idx="1"/>
          </p:nvPr>
        </p:nvSpPr>
        <p:spPr>
          <a:xfrm>
            <a:off x="107504" y="1600204"/>
            <a:ext cx="8579296" cy="4525963"/>
          </a:xfrm>
        </p:spPr>
        <p:txBody>
          <a:bodyPr>
            <a:normAutofit/>
          </a:bodyPr>
          <a:lstStyle/>
          <a:p>
            <a:pPr>
              <a:buFont typeface="Wingdings" pitchFamily="2" charset="2"/>
              <a:buChar char="v"/>
            </a:pPr>
            <a:endParaRPr lang="en-IN" sz="2400" dirty="0" smtClean="0">
              <a:latin typeface="Andalus" pitchFamily="18" charset="-78"/>
              <a:cs typeface="Andalus" pitchFamily="18" charset="-78"/>
            </a:endParaRPr>
          </a:p>
          <a:p>
            <a:pPr>
              <a:buFont typeface="Wingdings" pitchFamily="2" charset="2"/>
              <a:buChar char="v"/>
            </a:pPr>
            <a:r>
              <a:rPr lang="en-IN" sz="2400" dirty="0" smtClean="0">
                <a:latin typeface="Andalus" pitchFamily="18" charset="-78"/>
                <a:cs typeface="Andalus" pitchFamily="18" charset="-78"/>
              </a:rPr>
              <a:t>Intense competition</a:t>
            </a:r>
          </a:p>
          <a:p>
            <a:pPr>
              <a:buFont typeface="Wingdings" pitchFamily="2" charset="2"/>
              <a:buChar char="v"/>
            </a:pPr>
            <a:endParaRPr lang="en-IN" sz="2400" dirty="0" smtClean="0">
              <a:latin typeface="Andalus" pitchFamily="18" charset="-78"/>
              <a:cs typeface="Andalus" pitchFamily="18" charset="-78"/>
            </a:endParaRPr>
          </a:p>
          <a:p>
            <a:pPr>
              <a:buFont typeface="Wingdings" pitchFamily="2" charset="2"/>
              <a:buChar char="v"/>
            </a:pPr>
            <a:r>
              <a:rPr lang="en-IN" sz="2400" dirty="0" smtClean="0">
                <a:latin typeface="Andalus" pitchFamily="18" charset="-78"/>
                <a:cs typeface="Andalus" pitchFamily="18" charset="-78"/>
              </a:rPr>
              <a:t>Lowered pre-emptions</a:t>
            </a:r>
          </a:p>
          <a:p>
            <a:pPr>
              <a:buFont typeface="Wingdings" pitchFamily="2" charset="2"/>
              <a:buChar char="v"/>
            </a:pPr>
            <a:endParaRPr lang="en-IN" sz="2400" dirty="0" smtClean="0">
              <a:latin typeface="Andalus" pitchFamily="18" charset="-78"/>
              <a:cs typeface="Andalus" pitchFamily="18" charset="-78"/>
            </a:endParaRPr>
          </a:p>
          <a:p>
            <a:pPr>
              <a:buFont typeface="Wingdings" pitchFamily="2" charset="2"/>
              <a:buChar char="v"/>
            </a:pPr>
            <a:r>
              <a:rPr lang="en-IN" sz="2400" dirty="0" smtClean="0">
                <a:latin typeface="Andalus" pitchFamily="18" charset="-78"/>
                <a:cs typeface="Andalus" pitchFamily="18" charset="-78"/>
              </a:rPr>
              <a:t>Broadening the ownership </a:t>
            </a:r>
          </a:p>
          <a:p>
            <a:pPr marL="0" indent="0">
              <a:buNone/>
            </a:pPr>
            <a:r>
              <a:rPr lang="en-IN" sz="2400" dirty="0">
                <a:latin typeface="Andalus" pitchFamily="18" charset="-78"/>
                <a:cs typeface="Andalus" pitchFamily="18" charset="-78"/>
              </a:rPr>
              <a:t> </a:t>
            </a:r>
            <a:r>
              <a:rPr lang="en-IN" sz="2400" dirty="0" smtClean="0">
                <a:latin typeface="Andalus" pitchFamily="18" charset="-78"/>
                <a:cs typeface="Andalus" pitchFamily="18" charset="-78"/>
              </a:rPr>
              <a:t>  base of PSBs</a:t>
            </a:r>
          </a:p>
          <a:p>
            <a:pPr>
              <a:buFont typeface="Wingdings" pitchFamily="2" charset="2"/>
              <a:buChar char="v"/>
            </a:pPr>
            <a:endParaRPr lang="en-IN" sz="2400" dirty="0" smtClean="0">
              <a:latin typeface="Andalus" pitchFamily="18" charset="-78"/>
              <a:cs typeface="Andalus" pitchFamily="18" charset="-78"/>
            </a:endParaRPr>
          </a:p>
          <a:p>
            <a:pPr>
              <a:buFont typeface="Wingdings" pitchFamily="2" charset="2"/>
              <a:buChar char="v"/>
            </a:pPr>
            <a:r>
              <a:rPr lang="en-IN" sz="2400" dirty="0" smtClean="0">
                <a:latin typeface="Andalus" pitchFamily="18" charset="-78"/>
                <a:cs typeface="Andalus" pitchFamily="18" charset="-78"/>
              </a:rPr>
              <a:t>Value Added Services</a:t>
            </a:r>
            <a:endParaRPr lang="en-IN" sz="2400" dirty="0">
              <a:latin typeface="Andalus" pitchFamily="18" charset="-78"/>
              <a:cs typeface="Andalus" pitchFamily="18" charset="-78"/>
            </a:endParaRPr>
          </a:p>
        </p:txBody>
      </p:sp>
    </p:spTree>
    <p:extLst>
      <p:ext uri="{BB962C8B-B14F-4D97-AF65-F5344CB8AC3E}">
        <p14:creationId xmlns:p14="http://schemas.microsoft.com/office/powerpoint/2010/main" val="35906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down)">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204864"/>
          </a:xfrm>
        </p:spPr>
        <p:txBody>
          <a:bodyPr>
            <a:normAutofit fontScale="90000"/>
          </a:bodyPr>
          <a:lstStyle/>
          <a:p>
            <a:r>
              <a:rPr lang="en-IN" sz="5400" dirty="0">
                <a:solidFill>
                  <a:schemeClr val="bg2">
                    <a:lumMod val="25000"/>
                  </a:schemeClr>
                </a:solidFill>
                <a:latin typeface="Algerian" pitchFamily="82" charset="0"/>
              </a:rPr>
              <a:t>SECOND PHASE OF REFORMS OF BANKING SECTOR (1998) </a:t>
            </a:r>
            <a:endParaRPr lang="en-IN" dirty="0">
              <a:solidFill>
                <a:schemeClr val="bg2">
                  <a:lumMod val="25000"/>
                </a:schemeClr>
              </a:solidFill>
              <a:latin typeface="Algerian" pitchFamily="82" charset="0"/>
            </a:endParaRPr>
          </a:p>
        </p:txBody>
      </p:sp>
      <p:sp>
        <p:nvSpPr>
          <p:cNvPr id="4" name="Subtitle 2"/>
          <p:cNvSpPr>
            <a:spLocks noGrp="1"/>
          </p:cNvSpPr>
          <p:nvPr>
            <p:ph idx="1"/>
          </p:nvPr>
        </p:nvSpPr>
        <p:spPr>
          <a:xfrm>
            <a:off x="457200" y="2420888"/>
            <a:ext cx="8229600" cy="37052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rPr>
              <a:t>The Committee placed greater importance on structural measures and improvement in </a:t>
            </a:r>
            <a:endPar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endParaRPr>
          </a:p>
          <a:p>
            <a:pPr marR="0" lvl="0" algn="l" defTabSz="914400" rtl="0" eaLnBrk="1" fontAlgn="auto" latinLnBrk="0" hangingPunct="1">
              <a:lnSpc>
                <a:spcPct val="90000"/>
              </a:lnSpc>
              <a:spcBef>
                <a:spcPts val="1000"/>
              </a:spcBef>
              <a:spcAft>
                <a:spcPts val="0"/>
              </a:spcAft>
              <a:buClrTx/>
              <a:buSzTx/>
              <a:tabLst/>
              <a:defRPr/>
            </a:pPr>
            <a:r>
              <a:rPr lang="en-IN" noProof="0" dirty="0" smtClean="0">
                <a:solidFill>
                  <a:sysClr val="windowText" lastClr="000000"/>
                </a:solidFill>
                <a:latin typeface="Andalus" pitchFamily="18" charset="-78"/>
                <a:cs typeface="Andalus" pitchFamily="18" charset="-78"/>
              </a:rPr>
              <a:t>      </a:t>
            </a:r>
            <a:r>
              <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rPr>
              <a:t>standards of </a:t>
            </a:r>
            <a:r>
              <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rPr>
              <a:t>disclosure and </a:t>
            </a:r>
            <a:endPar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endParaRPr>
          </a:p>
          <a:p>
            <a:pPr marR="0" lvl="0" algn="l" defTabSz="914400" rtl="0" eaLnBrk="1" fontAlgn="auto" latinLnBrk="0" hangingPunct="1">
              <a:lnSpc>
                <a:spcPct val="90000"/>
              </a:lnSpc>
              <a:spcBef>
                <a:spcPts val="1000"/>
              </a:spcBef>
              <a:spcAft>
                <a:spcPts val="0"/>
              </a:spcAft>
              <a:buClrTx/>
              <a:buSzTx/>
              <a:tabLst/>
              <a:defRPr/>
            </a:pPr>
            <a:r>
              <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rPr>
              <a:t>      levels of </a:t>
            </a:r>
            <a:r>
              <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rPr>
              <a:t>transparency.</a:t>
            </a:r>
          </a:p>
          <a:p>
            <a:pPr marL="457200" marR="0" lvl="0" indent="-457200" algn="l" defTabSz="914400" rtl="0" eaLnBrk="1" fontAlgn="auto" latinLnBrk="0" hangingPunct="1">
              <a:lnSpc>
                <a:spcPct val="90000"/>
              </a:lnSpc>
              <a:spcBef>
                <a:spcPts val="1000"/>
              </a:spcBef>
              <a:spcAft>
                <a:spcPts val="0"/>
              </a:spcAft>
              <a:buClrTx/>
              <a:buSzTx/>
              <a:buFont typeface="Wingdings" pitchFamily="2" charset="2"/>
              <a:buChar char="v"/>
              <a:tabLst/>
              <a:defRPr/>
            </a:pPr>
            <a:endPar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endParaRPr>
          </a:p>
          <a:p>
            <a:pPr marL="457200" marR="0" lvl="0" indent="-457200" algn="just" defTabSz="914400" rtl="0" eaLnBrk="1" fontAlgn="auto" latinLnBrk="0" hangingPunct="1">
              <a:lnSpc>
                <a:spcPct val="90000"/>
              </a:lnSpc>
              <a:spcBef>
                <a:spcPts val="1000"/>
              </a:spcBef>
              <a:spcAft>
                <a:spcPts val="0"/>
              </a:spcAft>
              <a:buClrTx/>
              <a:buSzTx/>
              <a:buFont typeface="Wingdings" pitchFamily="2" charset="2"/>
              <a:buChar char="v"/>
              <a:tabLst/>
              <a:defRPr/>
            </a:pPr>
            <a:r>
              <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rPr>
              <a:t>R</a:t>
            </a:r>
            <a:r>
              <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rPr>
              <a:t>ecommendations </a:t>
            </a:r>
            <a:r>
              <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rPr>
              <a:t>of </a:t>
            </a:r>
            <a:endPar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endParaRPr>
          </a:p>
          <a:p>
            <a:pPr marR="0" lvl="0" algn="just" defTabSz="914400" rtl="0" eaLnBrk="1" fontAlgn="auto" latinLnBrk="0" hangingPunct="1">
              <a:lnSpc>
                <a:spcPct val="90000"/>
              </a:lnSpc>
              <a:spcBef>
                <a:spcPts val="1000"/>
              </a:spcBef>
              <a:spcAft>
                <a:spcPts val="0"/>
              </a:spcAft>
              <a:buClrTx/>
              <a:buSzTx/>
              <a:tabLst/>
              <a:defRPr/>
            </a:pPr>
            <a:r>
              <a:rPr lang="en-IN" dirty="0">
                <a:solidFill>
                  <a:sysClr val="windowText" lastClr="000000"/>
                </a:solidFill>
                <a:latin typeface="Andalus" pitchFamily="18" charset="-78"/>
                <a:cs typeface="Andalus" pitchFamily="18" charset="-78"/>
              </a:rPr>
              <a:t> </a:t>
            </a:r>
            <a:r>
              <a:rPr lang="en-IN" dirty="0" smtClean="0">
                <a:solidFill>
                  <a:sysClr val="windowText" lastClr="000000"/>
                </a:solidFill>
                <a:latin typeface="Andalus" pitchFamily="18" charset="-78"/>
                <a:cs typeface="Andalus" pitchFamily="18" charset="-78"/>
              </a:rPr>
              <a:t>     </a:t>
            </a:r>
            <a:r>
              <a:rPr kumimoji="0" lang="en-IN" b="0" i="0" u="none" strike="noStrike" kern="1200" cap="none" spc="0" normalizeH="0" baseline="0" noProof="0" dirty="0" err="1" smtClean="0">
                <a:ln>
                  <a:noFill/>
                </a:ln>
                <a:solidFill>
                  <a:sysClr val="windowText" lastClr="000000"/>
                </a:solidFill>
                <a:effectLst/>
                <a:uLnTx/>
                <a:uFillTx/>
                <a:latin typeface="Andalus" pitchFamily="18" charset="-78"/>
                <a:cs typeface="Andalus" pitchFamily="18" charset="-78"/>
              </a:rPr>
              <a:t>Narasimhan</a:t>
            </a:r>
            <a:r>
              <a:rPr kumimoji="0" lang="en-IN" b="0" i="0" u="none" strike="noStrike" kern="1200" cap="none" spc="0" normalizeH="0" baseline="0" noProof="0" dirty="0" smtClean="0">
                <a:ln>
                  <a:noFill/>
                </a:ln>
                <a:solidFill>
                  <a:sysClr val="windowText" lastClr="000000"/>
                </a:solidFill>
                <a:effectLst/>
                <a:uLnTx/>
                <a:uFillTx/>
                <a:latin typeface="Andalus" pitchFamily="18" charset="-78"/>
                <a:cs typeface="Andalus" pitchFamily="18" charset="-78"/>
              </a:rPr>
              <a:t> Committee II</a:t>
            </a:r>
            <a:endParaRPr kumimoji="0" lang="en-IN" b="0" i="0" u="none" strike="noStrike" kern="1200" cap="none" spc="0" normalizeH="0" baseline="0" noProof="0" dirty="0">
              <a:ln>
                <a:noFill/>
              </a:ln>
              <a:solidFill>
                <a:sysClr val="windowText" lastClr="000000"/>
              </a:solidFill>
              <a:effectLst/>
              <a:uLnTx/>
              <a:uFillTx/>
              <a:latin typeface="Andalus" pitchFamily="18" charset="-78"/>
              <a:cs typeface="Andalus" pitchFamily="18" charset="-78"/>
            </a:endParaRPr>
          </a:p>
          <a:p>
            <a:pPr marR="0" lvl="0" algn="just" defTabSz="914400" rtl="0" eaLnBrk="1" fontAlgn="auto" latinLnBrk="0" hangingPunct="1">
              <a:lnSpc>
                <a:spcPct val="90000"/>
              </a:lnSpc>
              <a:spcBef>
                <a:spcPts val="1000"/>
              </a:spcBef>
              <a:spcAft>
                <a:spcPts val="0"/>
              </a:spcAft>
              <a:buClrTx/>
              <a:buSzTx/>
              <a:tabLst/>
              <a:defRPr/>
            </a:pPr>
            <a:endParaRPr kumimoji="0" lang="en-IN" sz="40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422" y="2937667"/>
            <a:ext cx="4392488" cy="388843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2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50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arn(inVertical)">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6632"/>
            <a:ext cx="8280920" cy="1440160"/>
          </a:xfrm>
        </p:spPr>
        <p:txBody>
          <a:bodyPr>
            <a:normAutofit/>
          </a:bodyPr>
          <a:lstStyle/>
          <a:p>
            <a:r>
              <a:rPr lang="en-IN" sz="4400" dirty="0">
                <a:latin typeface="Algerian" pitchFamily="82" charset="0"/>
              </a:rPr>
              <a:t>Implemented Recommendations</a:t>
            </a:r>
          </a:p>
        </p:txBody>
      </p:sp>
      <p:sp>
        <p:nvSpPr>
          <p:cNvPr id="3" name="Subtitle 2"/>
          <p:cNvSpPr>
            <a:spLocks noGrp="1"/>
          </p:cNvSpPr>
          <p:nvPr>
            <p:ph type="subTitle" idx="1"/>
          </p:nvPr>
        </p:nvSpPr>
        <p:spPr>
          <a:xfrm>
            <a:off x="395536" y="1628800"/>
            <a:ext cx="7605464" cy="5229200"/>
          </a:xfrm>
        </p:spPr>
        <p:txBody>
          <a:bodyPr>
            <a:normAutofit/>
          </a:bodyPr>
          <a:lstStyle/>
          <a:p>
            <a:pPr marL="457200" indent="-457200" algn="l">
              <a:buFont typeface="Wingdings" pitchFamily="2" charset="2"/>
              <a:buChar char="v"/>
            </a:pPr>
            <a:r>
              <a:rPr lang="en-IN" sz="2800" dirty="0">
                <a:solidFill>
                  <a:schemeClr val="tx1"/>
                </a:solidFill>
                <a:latin typeface="Andalus" pitchFamily="18" charset="-78"/>
                <a:cs typeface="Andalus" pitchFamily="18" charset="-78"/>
              </a:rPr>
              <a:t>New </a:t>
            </a:r>
            <a:r>
              <a:rPr lang="en-IN" sz="2800" dirty="0" smtClean="0">
                <a:solidFill>
                  <a:schemeClr val="tx1"/>
                </a:solidFill>
                <a:latin typeface="Andalus" pitchFamily="18" charset="-78"/>
                <a:cs typeface="Andalus" pitchFamily="18" charset="-78"/>
              </a:rPr>
              <a:t>areas</a:t>
            </a:r>
          </a:p>
          <a:p>
            <a:pPr marL="457200" indent="-457200" algn="l">
              <a:buFont typeface="Wingdings" pitchFamily="2" charset="2"/>
              <a:buChar char="v"/>
            </a:pPr>
            <a:endParaRPr lang="en-IN" sz="1000" dirty="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a:solidFill>
                  <a:schemeClr val="tx1"/>
                </a:solidFill>
                <a:latin typeface="Andalus" pitchFamily="18" charset="-78"/>
                <a:cs typeface="Andalus" pitchFamily="18" charset="-78"/>
              </a:rPr>
              <a:t>New instruments</a:t>
            </a:r>
          </a:p>
          <a:p>
            <a:pPr marL="457200" indent="-457200" algn="l">
              <a:buFont typeface="Wingdings" pitchFamily="2" charset="2"/>
              <a:buChar char="v"/>
            </a:pPr>
            <a:endParaRPr lang="en-IN" sz="1000" dirty="0" smtClean="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smtClean="0">
                <a:solidFill>
                  <a:schemeClr val="tx1"/>
                </a:solidFill>
                <a:latin typeface="Andalus" pitchFamily="18" charset="-78"/>
                <a:cs typeface="Andalus" pitchFamily="18" charset="-78"/>
              </a:rPr>
              <a:t>Risk </a:t>
            </a:r>
            <a:r>
              <a:rPr lang="en-IN" sz="2800" dirty="0">
                <a:solidFill>
                  <a:schemeClr val="tx1"/>
                </a:solidFill>
                <a:latin typeface="Andalus" pitchFamily="18" charset="-78"/>
                <a:cs typeface="Andalus" pitchFamily="18" charset="-78"/>
              </a:rPr>
              <a:t>management</a:t>
            </a:r>
          </a:p>
          <a:p>
            <a:pPr marL="457200" indent="-457200" algn="l">
              <a:buFont typeface="Wingdings" pitchFamily="2" charset="2"/>
              <a:buChar char="v"/>
            </a:pPr>
            <a:endParaRPr lang="en-IN" sz="1000" dirty="0" smtClean="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smtClean="0">
                <a:solidFill>
                  <a:schemeClr val="tx1"/>
                </a:solidFill>
                <a:latin typeface="Andalus" pitchFamily="18" charset="-78"/>
                <a:cs typeface="Andalus" pitchFamily="18" charset="-78"/>
              </a:rPr>
              <a:t>Customer service </a:t>
            </a:r>
            <a:endParaRPr lang="en-IN" sz="2800" dirty="0">
              <a:solidFill>
                <a:schemeClr val="tx1"/>
              </a:solidFill>
              <a:latin typeface="Andalus" pitchFamily="18" charset="-78"/>
              <a:cs typeface="Andalus" pitchFamily="18" charset="-78"/>
            </a:endParaRPr>
          </a:p>
          <a:p>
            <a:pPr marL="457200" indent="-457200" algn="l">
              <a:buFont typeface="Wingdings" pitchFamily="2" charset="2"/>
              <a:buChar char="v"/>
            </a:pPr>
            <a:endParaRPr lang="en-IN" sz="1000" dirty="0" smtClean="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smtClean="0">
                <a:solidFill>
                  <a:schemeClr val="tx1"/>
                </a:solidFill>
                <a:latin typeface="Andalus" pitchFamily="18" charset="-78"/>
                <a:cs typeface="Andalus" pitchFamily="18" charset="-78"/>
              </a:rPr>
              <a:t>Universal banking</a:t>
            </a:r>
          </a:p>
          <a:p>
            <a:pPr marL="457200" indent="-457200" algn="l">
              <a:buFont typeface="Wingdings" pitchFamily="2" charset="2"/>
              <a:buChar char="v"/>
            </a:pPr>
            <a:endParaRPr lang="en-IN" sz="1000" dirty="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smtClean="0">
                <a:solidFill>
                  <a:schemeClr val="tx1"/>
                </a:solidFill>
                <a:latin typeface="Andalus" pitchFamily="18" charset="-78"/>
                <a:cs typeface="Andalus" pitchFamily="18" charset="-78"/>
              </a:rPr>
              <a:t>Information technology</a:t>
            </a:r>
          </a:p>
          <a:p>
            <a:pPr marL="457200" indent="-457200" algn="l">
              <a:buFont typeface="Wingdings" pitchFamily="2" charset="2"/>
              <a:buChar char="v"/>
            </a:pPr>
            <a:endParaRPr lang="en-IN" sz="1000" dirty="0">
              <a:solidFill>
                <a:schemeClr val="tx1"/>
              </a:solidFill>
              <a:latin typeface="Andalus" pitchFamily="18" charset="-78"/>
              <a:cs typeface="Andalus" pitchFamily="18" charset="-78"/>
            </a:endParaRPr>
          </a:p>
          <a:p>
            <a:pPr marL="457200" indent="-457200" algn="l">
              <a:buFont typeface="Wingdings" pitchFamily="2" charset="2"/>
              <a:buChar char="v"/>
            </a:pPr>
            <a:r>
              <a:rPr lang="en-IN" sz="2800" dirty="0" smtClean="0">
                <a:solidFill>
                  <a:schemeClr val="tx1"/>
                </a:solidFill>
                <a:latin typeface="Andalus" pitchFamily="18" charset="-78"/>
                <a:cs typeface="Andalus" pitchFamily="18" charset="-78"/>
              </a:rPr>
              <a:t>Increase in FDI limit</a:t>
            </a:r>
            <a:endParaRPr lang="en-IN" sz="2800" dirty="0">
              <a:solidFill>
                <a:schemeClr val="tx1"/>
              </a:solidFill>
              <a:latin typeface="Andalus" pitchFamily="18" charset="-78"/>
              <a:cs typeface="Andalus" pitchFamily="18" charset="-78"/>
            </a:endParaRPr>
          </a:p>
          <a:p>
            <a:pPr marL="457200" indent="-457200" algn="l">
              <a:buFont typeface="Wingdings" pitchFamily="2" charset="2"/>
              <a:buChar char="v"/>
            </a:pPr>
            <a:endParaRPr lang="en-IN" sz="1000" dirty="0">
              <a:solidFill>
                <a:schemeClr val="tx1"/>
              </a:solidFill>
              <a:latin typeface="Andalus" pitchFamily="18" charset="-78"/>
              <a:cs typeface="Andalus" pitchFamily="18" charset="-78"/>
            </a:endParaRPr>
          </a:p>
          <a:p>
            <a:pPr marL="457200" indent="-457200" algn="l">
              <a:buFont typeface="Wingdings" pitchFamily="2" charset="2"/>
              <a:buChar char="v"/>
            </a:pPr>
            <a:endParaRPr lang="en-IN" sz="1000" dirty="0">
              <a:solidFill>
                <a:schemeClr val="tx1"/>
              </a:solidFill>
              <a:latin typeface="Andalus" pitchFamily="18" charset="-78"/>
              <a:cs typeface="Andalus" pitchFamily="18" charset="-78"/>
            </a:endParaRPr>
          </a:p>
          <a:p>
            <a:pPr marL="342900" indent="-342900">
              <a:buFont typeface="Wingdings" panose="05000000000000000000" pitchFamily="2" charset="2"/>
              <a:buChar char="§"/>
            </a:pPr>
            <a:endParaRPr lang="en-IN" b="1" dirty="0" smtClean="0"/>
          </a:p>
          <a:p>
            <a:endParaRPr lang="en-IN" dirty="0"/>
          </a:p>
        </p:txBody>
      </p:sp>
      <p:pic>
        <p:nvPicPr>
          <p:cNvPr id="7170" name="Picture 2" descr="https://encrypted-tbn0.gstatic.com/images?q=tbn:ANd9GcSLbpNG76t4GpbWDnRvOeLz0236yZ2VBTsjanczK-irygCiauHP">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556793"/>
            <a:ext cx="4644008" cy="53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1000"/>
                                        <p:tgtEl>
                                          <p:spTgt spid="3">
                                            <p:txEl>
                                              <p:pRg st="10" end="10"/>
                                            </p:txEl>
                                          </p:spTgt>
                                        </p:tgtEl>
                                      </p:cBhvr>
                                    </p:animEffect>
                                    <p:anim calcmode="lin" valueType="num">
                                      <p:cBhvr>
                                        <p:cTn id="3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1000"/>
                                        <p:tgtEl>
                                          <p:spTgt spid="3">
                                            <p:txEl>
                                              <p:pRg st="12" end="12"/>
                                            </p:txEl>
                                          </p:spTgt>
                                        </p:tgtEl>
                                      </p:cBhvr>
                                    </p:animEffect>
                                    <p:anim calcmode="lin" valueType="num">
                                      <p:cBhvr>
                                        <p:cTn id="3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692696"/>
            <a:ext cx="6480720" cy="5832648"/>
          </a:xfrm>
        </p:spPr>
        <p:txBody>
          <a:bodyPr>
            <a:normAutofit fontScale="25000" lnSpcReduction="20000"/>
          </a:bodyPr>
          <a:lstStyle/>
          <a:p>
            <a:pPr algn="l"/>
            <a:endParaRPr lang="en-IN" sz="7000" dirty="0" smtClean="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smtClean="0">
                <a:solidFill>
                  <a:schemeClr val="tx1"/>
                </a:solidFill>
                <a:latin typeface="Andalus" pitchFamily="18" charset="-78"/>
                <a:cs typeface="Andalus" pitchFamily="18" charset="-78"/>
              </a:rPr>
              <a:t>Mergers </a:t>
            </a:r>
            <a:r>
              <a:rPr lang="en-IN" sz="9600" dirty="0">
                <a:solidFill>
                  <a:schemeClr val="tx1"/>
                </a:solidFill>
                <a:latin typeface="Andalus" pitchFamily="18" charset="-78"/>
                <a:cs typeface="Andalus" pitchFamily="18" charset="-78"/>
              </a:rPr>
              <a:t>And Amalgamation</a:t>
            </a:r>
          </a:p>
          <a:p>
            <a:pPr marL="457200" lvl="0" indent="-457200" algn="l">
              <a:lnSpc>
                <a:spcPct val="90000"/>
              </a:lnSpc>
              <a:spcBef>
                <a:spcPts val="1000"/>
              </a:spcBef>
              <a:buFont typeface="Wingdings" pitchFamily="2" charset="2"/>
              <a:buChar char="v"/>
            </a:pPr>
            <a:endParaRPr lang="en-IN" sz="40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a:solidFill>
                  <a:schemeClr val="tx1"/>
                </a:solidFill>
                <a:latin typeface="Andalus" pitchFamily="18" charset="-78"/>
                <a:cs typeface="Andalus" pitchFamily="18" charset="-78"/>
              </a:rPr>
              <a:t>Guidelines For Anti-Money Laundering</a:t>
            </a:r>
          </a:p>
          <a:p>
            <a:pPr marL="457200" lvl="0" indent="-457200" algn="l">
              <a:lnSpc>
                <a:spcPct val="90000"/>
              </a:lnSpc>
              <a:spcBef>
                <a:spcPts val="1000"/>
              </a:spcBef>
              <a:buFont typeface="Wingdings" pitchFamily="2" charset="2"/>
              <a:buChar char="v"/>
            </a:pPr>
            <a:endParaRPr lang="en-IN" sz="40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a:solidFill>
                  <a:schemeClr val="tx1"/>
                </a:solidFill>
                <a:latin typeface="Andalus" pitchFamily="18" charset="-78"/>
                <a:cs typeface="Andalus" pitchFamily="18" charset="-78"/>
              </a:rPr>
              <a:t>Managerial Autonomy </a:t>
            </a:r>
          </a:p>
          <a:p>
            <a:pPr marL="457200" lvl="0" indent="-457200" algn="l">
              <a:lnSpc>
                <a:spcPct val="90000"/>
              </a:lnSpc>
              <a:spcBef>
                <a:spcPts val="1000"/>
              </a:spcBef>
              <a:buFont typeface="Wingdings" pitchFamily="2" charset="2"/>
              <a:buChar char="v"/>
            </a:pPr>
            <a:endParaRPr lang="en-IN" sz="40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smtClean="0">
                <a:solidFill>
                  <a:schemeClr val="tx1"/>
                </a:solidFill>
                <a:latin typeface="Andalus" pitchFamily="18" charset="-78"/>
                <a:cs typeface="Andalus" pitchFamily="18" charset="-78"/>
              </a:rPr>
              <a:t>Increase of inflow credit</a:t>
            </a:r>
            <a:endParaRPr lang="en-IN" sz="96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endParaRPr lang="en-IN" sz="4000" dirty="0" smtClean="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smtClean="0">
                <a:solidFill>
                  <a:schemeClr val="tx1"/>
                </a:solidFill>
                <a:latin typeface="Andalus" pitchFamily="18" charset="-78"/>
                <a:cs typeface="Andalus" pitchFamily="18" charset="-78"/>
              </a:rPr>
              <a:t>Strengthen technology</a:t>
            </a:r>
            <a:endParaRPr lang="en-IN" sz="96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endParaRPr lang="en-IN" sz="40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a:solidFill>
                  <a:schemeClr val="tx1"/>
                </a:solidFill>
                <a:latin typeface="Andalus" pitchFamily="18" charset="-78"/>
                <a:cs typeface="Andalus" pitchFamily="18" charset="-78"/>
              </a:rPr>
              <a:t>Base Rate System Of Interest </a:t>
            </a:r>
            <a:r>
              <a:rPr lang="en-IN" sz="9600" dirty="0" smtClean="0">
                <a:solidFill>
                  <a:schemeClr val="tx1"/>
                </a:solidFill>
                <a:latin typeface="Andalus" pitchFamily="18" charset="-78"/>
                <a:cs typeface="Andalus" pitchFamily="18" charset="-78"/>
              </a:rPr>
              <a:t>Rates</a:t>
            </a:r>
          </a:p>
          <a:p>
            <a:pPr marL="457200" lvl="0" indent="-457200" algn="l">
              <a:lnSpc>
                <a:spcPct val="90000"/>
              </a:lnSpc>
              <a:spcBef>
                <a:spcPts val="1000"/>
              </a:spcBef>
              <a:buFont typeface="Wingdings" pitchFamily="2" charset="2"/>
              <a:buChar char="v"/>
            </a:pPr>
            <a:endParaRPr lang="en-IN" sz="4000" dirty="0" smtClean="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smtClean="0">
                <a:solidFill>
                  <a:schemeClr val="tx1"/>
                </a:solidFill>
                <a:latin typeface="Andalus" pitchFamily="18" charset="-78"/>
                <a:cs typeface="Andalus" pitchFamily="18" charset="-78"/>
              </a:rPr>
              <a:t>Adoption of global standards</a:t>
            </a:r>
          </a:p>
          <a:p>
            <a:pPr marL="457200" lvl="0" indent="-457200" algn="l">
              <a:lnSpc>
                <a:spcPct val="90000"/>
              </a:lnSpc>
              <a:spcBef>
                <a:spcPts val="1000"/>
              </a:spcBef>
              <a:buFont typeface="Wingdings" pitchFamily="2" charset="2"/>
              <a:buChar char="v"/>
            </a:pPr>
            <a:endParaRPr lang="en-IN" sz="4000" dirty="0">
              <a:solidFill>
                <a:schemeClr val="tx1"/>
              </a:solidFill>
              <a:latin typeface="Andalus" pitchFamily="18" charset="-78"/>
              <a:cs typeface="Andalus" pitchFamily="18" charset="-78"/>
            </a:endParaRPr>
          </a:p>
          <a:p>
            <a:pPr marL="457200" lvl="0" indent="-457200" algn="l">
              <a:lnSpc>
                <a:spcPct val="90000"/>
              </a:lnSpc>
              <a:spcBef>
                <a:spcPts val="1000"/>
              </a:spcBef>
              <a:buFont typeface="Wingdings" pitchFamily="2" charset="2"/>
              <a:buChar char="v"/>
            </a:pPr>
            <a:r>
              <a:rPr lang="en-IN" sz="9600" dirty="0" smtClean="0">
                <a:solidFill>
                  <a:schemeClr val="tx1"/>
                </a:solidFill>
                <a:latin typeface="Andalus" pitchFamily="18" charset="-78"/>
                <a:cs typeface="Andalus" pitchFamily="18" charset="-78"/>
              </a:rPr>
              <a:t>Management of NPAs</a:t>
            </a:r>
          </a:p>
          <a:p>
            <a:pPr algn="l"/>
            <a:endParaRPr lang="en-IN" sz="9600" dirty="0">
              <a:solidFill>
                <a:schemeClr val="tx1"/>
              </a:solidFill>
              <a:latin typeface="Andalus" pitchFamily="18" charset="-78"/>
              <a:cs typeface="Andalus" pitchFamily="18" charset="-78"/>
            </a:endParaRPr>
          </a:p>
          <a:p>
            <a:pPr marL="342900" indent="-342900">
              <a:buFont typeface="Wingdings" panose="05000000000000000000" pitchFamily="2" charset="2"/>
              <a:buChar char="§"/>
            </a:pPr>
            <a:endParaRPr lang="en-IN" sz="9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780928"/>
            <a:ext cx="4000500" cy="3960440"/>
          </a:xfrm>
          <a:prstGeom prst="rect">
            <a:avLst/>
          </a:prstGeom>
          <a:ln w="38100">
            <a:solidFill>
              <a:schemeClr val="tx1">
                <a:lumMod val="65000"/>
                <a:lumOff val="35000"/>
              </a:schemeClr>
            </a:solidFill>
            <a:miter lim="800000"/>
            <a:headEnd/>
            <a:tailEnd/>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ircle(in)">
                                      <p:cBhvr>
                                        <p:cTn id="10" dur="2000"/>
                                        <p:tgtEl>
                                          <p:spTgt spid="3">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ircle(in)">
                                      <p:cBhvr>
                                        <p:cTn id="13" dur="2000"/>
                                        <p:tgtEl>
                                          <p:spTgt spid="3">
                                            <p:txEl>
                                              <p:pRg st="5" end="5"/>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circle(in)">
                                      <p:cBhvr>
                                        <p:cTn id="16" dur="2000"/>
                                        <p:tgtEl>
                                          <p:spTgt spid="3">
                                            <p:txEl>
                                              <p:pRg st="7" end="7"/>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circle(in)">
                                      <p:cBhvr>
                                        <p:cTn id="19" dur="2000"/>
                                        <p:tgtEl>
                                          <p:spTgt spid="3">
                                            <p:txEl>
                                              <p:pRg st="9" end="9"/>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circle(in)">
                                      <p:cBhvr>
                                        <p:cTn id="22" dur="2000"/>
                                        <p:tgtEl>
                                          <p:spTgt spid="3">
                                            <p:txEl>
                                              <p:pRg st="11" end="11"/>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Effect transition="in" filter="circle(in)">
                                      <p:cBhvr>
                                        <p:cTn id="25" dur="2000"/>
                                        <p:tgtEl>
                                          <p:spTgt spid="3">
                                            <p:txEl>
                                              <p:pRg st="13" end="13"/>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15" end="15"/>
                                            </p:txEl>
                                          </p:spTgt>
                                        </p:tgtEl>
                                        <p:attrNameLst>
                                          <p:attrName>style.visibility</p:attrName>
                                        </p:attrNameLst>
                                      </p:cBhvr>
                                      <p:to>
                                        <p:strVal val="visible"/>
                                      </p:to>
                                    </p:set>
                                    <p:animEffect transition="in" filter="circle(in)">
                                      <p:cBhvr>
                                        <p:cTn id="28" dur="20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56792"/>
            <a:ext cx="8856984" cy="5184576"/>
          </a:xfrm>
        </p:spPr>
        <p:txBody>
          <a:bodyPr>
            <a:normAutofit/>
          </a:bodyPr>
          <a:lstStyle/>
          <a:p>
            <a:pPr>
              <a:lnSpc>
                <a:spcPct val="70000"/>
              </a:lnSpc>
              <a:buFont typeface="Wingdings" pitchFamily="2" charset="2"/>
              <a:buChar char="v"/>
            </a:pPr>
            <a:r>
              <a:rPr lang="en-US" sz="2600" dirty="0">
                <a:latin typeface="Andalus" pitchFamily="18" charset="-78"/>
                <a:cs typeface="Andalus" pitchFamily="18" charset="-78"/>
              </a:rPr>
              <a:t>Granting of operational autonomy to public sector </a:t>
            </a:r>
            <a:r>
              <a:rPr lang="en-US" sz="2600" dirty="0" smtClean="0">
                <a:latin typeface="Andalus" pitchFamily="18" charset="-78"/>
                <a:cs typeface="Andalus" pitchFamily="18" charset="-78"/>
              </a:rPr>
              <a:t>banks.</a:t>
            </a:r>
            <a:endParaRPr lang="en-US" sz="2600" dirty="0">
              <a:latin typeface="Andalus" pitchFamily="18" charset="-78"/>
              <a:cs typeface="Andalus" pitchFamily="18" charset="-78"/>
            </a:endParaRPr>
          </a:p>
          <a:p>
            <a:pPr>
              <a:lnSpc>
                <a:spcPct val="70000"/>
              </a:lnSpc>
              <a:buFont typeface="Wingdings" pitchFamily="2" charset="2"/>
              <a:buChar char="v"/>
            </a:pPr>
            <a:endParaRPr lang="en-US" sz="2600" dirty="0">
              <a:latin typeface="Andalus" pitchFamily="18" charset="-78"/>
              <a:cs typeface="Andalus" pitchFamily="18" charset="-78"/>
            </a:endParaRPr>
          </a:p>
          <a:p>
            <a:pPr>
              <a:lnSpc>
                <a:spcPct val="70000"/>
              </a:lnSpc>
              <a:buFont typeface="Wingdings" pitchFamily="2" charset="2"/>
              <a:buChar char="v"/>
            </a:pPr>
            <a:r>
              <a:rPr lang="en-US" sz="2600" dirty="0">
                <a:latin typeface="Andalus" pitchFamily="18" charset="-78"/>
                <a:cs typeface="Andalus" pitchFamily="18" charset="-78"/>
              </a:rPr>
              <a:t>Introduction and phased implementation of international best practices and  </a:t>
            </a:r>
            <a:r>
              <a:rPr lang="en-US" sz="2600" dirty="0" smtClean="0">
                <a:latin typeface="Andalus" pitchFamily="18" charset="-78"/>
                <a:cs typeface="Andalus" pitchFamily="18" charset="-78"/>
              </a:rPr>
              <a:t>norms.</a:t>
            </a:r>
            <a:endParaRPr lang="en-US" sz="2600" dirty="0">
              <a:latin typeface="Andalus" pitchFamily="18" charset="-78"/>
              <a:cs typeface="Andalus" pitchFamily="18" charset="-78"/>
            </a:endParaRPr>
          </a:p>
          <a:p>
            <a:pPr>
              <a:lnSpc>
                <a:spcPct val="70000"/>
              </a:lnSpc>
              <a:buFont typeface="Wingdings" pitchFamily="2" charset="2"/>
              <a:buChar char="v"/>
            </a:pPr>
            <a:endParaRPr lang="en-US" sz="2600" dirty="0">
              <a:latin typeface="Andalus" pitchFamily="18" charset="-78"/>
              <a:cs typeface="Andalus" pitchFamily="18" charset="-78"/>
            </a:endParaRPr>
          </a:p>
          <a:p>
            <a:pPr>
              <a:lnSpc>
                <a:spcPct val="70000"/>
              </a:lnSpc>
              <a:buFont typeface="Wingdings" pitchFamily="2" charset="2"/>
              <a:buChar char="v"/>
            </a:pPr>
            <a:r>
              <a:rPr lang="en-US" sz="2600" dirty="0">
                <a:latin typeface="Andalus" pitchFamily="18" charset="-78"/>
                <a:cs typeface="Andalus" pitchFamily="18" charset="-78"/>
              </a:rPr>
              <a:t>Setting up of Credit Information Bureau  of India Limited (CIBIL) for information sharing on defaulters as also other borrowers.</a:t>
            </a:r>
          </a:p>
          <a:p>
            <a:pPr>
              <a:lnSpc>
                <a:spcPct val="70000"/>
              </a:lnSpc>
              <a:buFont typeface="Wingdings" pitchFamily="2" charset="2"/>
              <a:buChar char="v"/>
            </a:pPr>
            <a:endParaRPr lang="en-US" sz="2600" dirty="0">
              <a:latin typeface="Andalus" pitchFamily="18" charset="-78"/>
              <a:cs typeface="Andalus" pitchFamily="18" charset="-78"/>
            </a:endParaRPr>
          </a:p>
          <a:p>
            <a:pPr>
              <a:lnSpc>
                <a:spcPct val="70000"/>
              </a:lnSpc>
              <a:buFont typeface="Wingdings" pitchFamily="2" charset="2"/>
              <a:buChar char="v"/>
            </a:pPr>
            <a:r>
              <a:rPr lang="en-US" sz="2600" dirty="0">
                <a:latin typeface="Andalus" pitchFamily="18" charset="-78"/>
                <a:cs typeface="Andalus" pitchFamily="18" charset="-78"/>
              </a:rPr>
              <a:t>Introduction of automated screen-based trading in government securities through Negotiated Dealing System (NDS). Setting up of risk-free payments and </a:t>
            </a:r>
            <a:r>
              <a:rPr lang="en-US" sz="2600" dirty="0" smtClean="0">
                <a:latin typeface="Andalus" pitchFamily="18" charset="-78"/>
                <a:cs typeface="Andalus" pitchFamily="18" charset="-78"/>
              </a:rPr>
              <a:t> </a:t>
            </a:r>
            <a:r>
              <a:rPr lang="en-US" sz="2600" dirty="0">
                <a:latin typeface="Andalus" pitchFamily="18" charset="-78"/>
                <a:cs typeface="Andalus" pitchFamily="18" charset="-78"/>
              </a:rPr>
              <a:t>system in government securities through Clearing Corporation of India Limited (CCIL). Phased introduction of Real Time Gross Settlement (RTGS) System.</a:t>
            </a:r>
          </a:p>
          <a:p>
            <a:endParaRPr lang="en-US" dirty="0"/>
          </a:p>
        </p:txBody>
      </p:sp>
      <p:sp>
        <p:nvSpPr>
          <p:cNvPr id="2" name="TextBox 1"/>
          <p:cNvSpPr txBox="1"/>
          <p:nvPr/>
        </p:nvSpPr>
        <p:spPr>
          <a:xfrm>
            <a:off x="683569" y="332656"/>
            <a:ext cx="7488831" cy="707886"/>
          </a:xfrm>
          <a:prstGeom prst="rect">
            <a:avLst/>
          </a:prstGeom>
          <a:solidFill>
            <a:schemeClr val="accent3">
              <a:lumMod val="60000"/>
              <a:lumOff val="40000"/>
            </a:schemeClr>
          </a:solidFill>
        </p:spPr>
        <p:txBody>
          <a:bodyPr wrap="square" rtlCol="0">
            <a:spAutoFit/>
          </a:bodyPr>
          <a:lstStyle/>
          <a:p>
            <a:pPr algn="ctr"/>
            <a:r>
              <a:rPr lang="en-IN" sz="4000" dirty="0" smtClean="0">
                <a:latin typeface="Algerian" pitchFamily="82" charset="0"/>
              </a:rPr>
              <a:t>Recent banking reforms</a:t>
            </a:r>
          </a:p>
        </p:txBody>
      </p:sp>
    </p:spTree>
    <p:extLst>
      <p:ext uri="{BB962C8B-B14F-4D97-AF65-F5344CB8AC3E}">
        <p14:creationId xmlns:p14="http://schemas.microsoft.com/office/powerpoint/2010/main" val="209574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p:spPr>
        <p:txBody>
          <a:bodyPr/>
          <a:lstStyle/>
          <a:p>
            <a:r>
              <a:rPr lang="en-IN" dirty="0" smtClean="0">
                <a:latin typeface="Algerian" pitchFamily="82" charset="0"/>
              </a:rPr>
              <a:t>Challenges for 2014-15</a:t>
            </a:r>
            <a:endParaRPr lang="en-IN" dirty="0">
              <a:latin typeface="Algerian" pitchFamily="82" charset="0"/>
            </a:endParaRPr>
          </a:p>
        </p:txBody>
      </p:sp>
      <p:sp>
        <p:nvSpPr>
          <p:cNvPr id="3" name="Content Placeholder 2"/>
          <p:cNvSpPr>
            <a:spLocks noGrp="1"/>
          </p:cNvSpPr>
          <p:nvPr>
            <p:ph idx="1"/>
          </p:nvPr>
        </p:nvSpPr>
        <p:spPr/>
        <p:txBody>
          <a:bodyPr>
            <a:noAutofit/>
          </a:bodyPr>
          <a:lstStyle/>
          <a:p>
            <a:pPr>
              <a:buFont typeface="Wingdings" pitchFamily="2" charset="2"/>
              <a:buChar char="v"/>
            </a:pPr>
            <a:r>
              <a:rPr lang="en-IN" sz="2400" dirty="0" smtClean="0">
                <a:latin typeface="Andalus" pitchFamily="18" charset="-78"/>
                <a:cs typeface="Andalus" pitchFamily="18" charset="-78"/>
              </a:rPr>
              <a:t>Deceleration </a:t>
            </a:r>
            <a:r>
              <a:rPr lang="en-IN" sz="2400" dirty="0">
                <a:latin typeface="Andalus" pitchFamily="18" charset="-78"/>
                <a:cs typeface="Andalus" pitchFamily="18" charset="-78"/>
              </a:rPr>
              <a:t>in economic growth impacting expansion of banking sector</a:t>
            </a:r>
          </a:p>
          <a:p>
            <a:pPr lvl="0">
              <a:buFont typeface="Wingdings" pitchFamily="2" charset="2"/>
              <a:buChar char="v"/>
            </a:pPr>
            <a:r>
              <a:rPr lang="en-IN" sz="2400" dirty="0">
                <a:latin typeface="Andalus" pitchFamily="18" charset="-78"/>
                <a:cs typeface="Andalus" pitchFamily="18" charset="-78"/>
              </a:rPr>
              <a:t>Maintaining asset quality in the face of growing non-performing assets and restructuring of advances</a:t>
            </a:r>
          </a:p>
          <a:p>
            <a:pPr lvl="0">
              <a:buFont typeface="Wingdings" pitchFamily="2" charset="2"/>
              <a:buChar char="v"/>
            </a:pPr>
            <a:r>
              <a:rPr lang="en-IN" sz="2400" dirty="0">
                <a:latin typeface="Andalus" pitchFamily="18" charset="-78"/>
                <a:cs typeface="Andalus" pitchFamily="18" charset="-78"/>
              </a:rPr>
              <a:t>Augmenting capital and maintaining prudential </a:t>
            </a:r>
            <a:r>
              <a:rPr lang="en-IN" sz="2400" dirty="0" smtClean="0">
                <a:latin typeface="Andalus" pitchFamily="18" charset="-78"/>
                <a:cs typeface="Andalus" pitchFamily="18" charset="-78"/>
              </a:rPr>
              <a:t>capital</a:t>
            </a:r>
            <a:endParaRPr lang="en-IN" sz="2400" dirty="0">
              <a:latin typeface="Andalus" pitchFamily="18" charset="-78"/>
              <a:cs typeface="Andalus" pitchFamily="18" charset="-78"/>
            </a:endParaRPr>
          </a:p>
          <a:p>
            <a:pPr lvl="0">
              <a:buFont typeface="Wingdings" pitchFamily="2" charset="2"/>
              <a:buChar char="v"/>
            </a:pPr>
            <a:r>
              <a:rPr lang="en-IN" sz="2400" dirty="0">
                <a:latin typeface="Andalus" pitchFamily="18" charset="-78"/>
                <a:cs typeface="Andalus" pitchFamily="18" charset="-78"/>
              </a:rPr>
              <a:t>Implementing financial inclusion &amp; Direct Benefits Transfer</a:t>
            </a:r>
          </a:p>
          <a:p>
            <a:pPr lvl="0">
              <a:buFont typeface="Wingdings" pitchFamily="2" charset="2"/>
              <a:buChar char="v"/>
            </a:pPr>
            <a:r>
              <a:rPr lang="en-IN" sz="2400" dirty="0">
                <a:latin typeface="Andalus" pitchFamily="18" charset="-78"/>
                <a:cs typeface="Andalus" pitchFamily="18" charset="-78"/>
              </a:rPr>
              <a:t>Increased </a:t>
            </a:r>
            <a:r>
              <a:rPr lang="en-IN" sz="2400" dirty="0" smtClean="0">
                <a:latin typeface="Andalus" pitchFamily="18" charset="-78"/>
                <a:cs typeface="Andalus" pitchFamily="18" charset="-78"/>
              </a:rPr>
              <a:t>competition </a:t>
            </a:r>
            <a:r>
              <a:rPr lang="en-IN" sz="2400" dirty="0">
                <a:latin typeface="Andalus" pitchFamily="18" charset="-78"/>
                <a:cs typeface="Andalus" pitchFamily="18" charset="-78"/>
              </a:rPr>
              <a:t>within the banking </a:t>
            </a:r>
            <a:r>
              <a:rPr lang="en-IN" sz="2400" dirty="0" smtClean="0">
                <a:latin typeface="Andalus" pitchFamily="18" charset="-78"/>
                <a:cs typeface="Andalus" pitchFamily="18" charset="-78"/>
              </a:rPr>
              <a:t>sector</a:t>
            </a:r>
            <a:endParaRPr lang="en-IN" sz="2400" dirty="0">
              <a:latin typeface="Andalus" pitchFamily="18" charset="-78"/>
              <a:cs typeface="Andalus" pitchFamily="18" charset="-78"/>
            </a:endParaRPr>
          </a:p>
          <a:p>
            <a:pPr lvl="0">
              <a:buFont typeface="Wingdings" pitchFamily="2" charset="2"/>
              <a:buChar char="v"/>
            </a:pPr>
            <a:r>
              <a:rPr lang="en-IN" sz="2400" dirty="0">
                <a:latin typeface="Andalus" pitchFamily="18" charset="-78"/>
                <a:cs typeface="Andalus" pitchFamily="18" charset="-78"/>
              </a:rPr>
              <a:t>Adopting and adapting to technological </a:t>
            </a:r>
            <a:r>
              <a:rPr lang="en-IN" sz="2400" dirty="0" smtClean="0">
                <a:latin typeface="Andalus" pitchFamily="18" charset="-78"/>
                <a:cs typeface="Andalus" pitchFamily="18" charset="-78"/>
              </a:rPr>
              <a:t>changes </a:t>
            </a:r>
            <a:r>
              <a:rPr lang="en-IN" sz="2400" dirty="0">
                <a:latin typeface="Andalus" pitchFamily="18" charset="-78"/>
                <a:cs typeface="Andalus" pitchFamily="18" charset="-78"/>
              </a:rPr>
              <a:t>to meet regulatory norms and tap alternative channels</a:t>
            </a:r>
          </a:p>
          <a:p>
            <a:pPr lvl="0">
              <a:buFont typeface="Wingdings" pitchFamily="2" charset="2"/>
              <a:buChar char="v"/>
            </a:pPr>
            <a:r>
              <a:rPr lang="en-IN" sz="2400" dirty="0">
                <a:latin typeface="Andalus" pitchFamily="18" charset="-78"/>
                <a:cs typeface="Andalus" pitchFamily="18" charset="-78"/>
              </a:rPr>
              <a:t>Improving quality of human resources for working efficiently under the latest technological </a:t>
            </a:r>
            <a:r>
              <a:rPr lang="en-IN" sz="2400" dirty="0" smtClean="0">
                <a:latin typeface="Andalus" pitchFamily="18" charset="-78"/>
                <a:cs typeface="Andalus" pitchFamily="18" charset="-78"/>
              </a:rPr>
              <a:t>developments</a:t>
            </a:r>
            <a:endParaRPr lang="en-IN" sz="2400" dirty="0">
              <a:latin typeface="Andalus" pitchFamily="18" charset="-78"/>
              <a:cs typeface="Andalus" pitchFamily="18" charset="-78"/>
            </a:endParaRPr>
          </a:p>
        </p:txBody>
      </p:sp>
    </p:spTree>
    <p:extLst>
      <p:ext uri="{BB962C8B-B14F-4D97-AF65-F5344CB8AC3E}">
        <p14:creationId xmlns:p14="http://schemas.microsoft.com/office/powerpoint/2010/main" val="320434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solidFill>
                  <a:schemeClr val="accent2">
                    <a:lumMod val="50000"/>
                  </a:schemeClr>
                </a:solidFill>
                <a:latin typeface="Algerian" pitchFamily="82" charset="0"/>
              </a:rPr>
              <a:t>Reforms on the way</a:t>
            </a:r>
            <a:endParaRPr lang="en-IN" sz="4000" dirty="0">
              <a:solidFill>
                <a:schemeClr val="accent2">
                  <a:lumMod val="50000"/>
                </a:schemeClr>
              </a:solidFill>
              <a:latin typeface="Algerian" pitchFamily="82" charset="0"/>
            </a:endParaRPr>
          </a:p>
        </p:txBody>
      </p:sp>
      <p:sp>
        <p:nvSpPr>
          <p:cNvPr id="3" name="Content Placeholder 2"/>
          <p:cNvSpPr>
            <a:spLocks noGrp="1"/>
          </p:cNvSpPr>
          <p:nvPr>
            <p:ph idx="1"/>
          </p:nvPr>
        </p:nvSpPr>
        <p:spPr>
          <a:xfrm>
            <a:off x="467544" y="1600204"/>
            <a:ext cx="8280920" cy="4709116"/>
          </a:xfrm>
        </p:spPr>
        <p:txBody>
          <a:bodyPr>
            <a:noAutofit/>
          </a:bodyPr>
          <a:lstStyle/>
          <a:p>
            <a:pPr>
              <a:buFont typeface="Wingdings" pitchFamily="2" charset="2"/>
              <a:buChar char="v"/>
            </a:pPr>
            <a:r>
              <a:rPr lang="en-IN" sz="2400" dirty="0" smtClean="0">
                <a:latin typeface="Andalus" pitchFamily="18" charset="-78"/>
                <a:cs typeface="Andalus" pitchFamily="18" charset="-78"/>
              </a:rPr>
              <a:t>Strict </a:t>
            </a:r>
            <a:r>
              <a:rPr lang="en-IN" sz="2400" dirty="0">
                <a:latin typeface="Andalus" pitchFamily="18" charset="-78"/>
                <a:cs typeface="Andalus" pitchFamily="18" charset="-78"/>
              </a:rPr>
              <a:t>norms pertaining to bad loans and </a:t>
            </a:r>
            <a:r>
              <a:rPr lang="en-IN" sz="2400" dirty="0" smtClean="0">
                <a:latin typeface="Andalus" pitchFamily="18" charset="-78"/>
                <a:cs typeface="Andalus" pitchFamily="18" charset="-78"/>
              </a:rPr>
              <a:t>restructured assets</a:t>
            </a:r>
            <a:endParaRPr lang="en-IN" sz="2400" dirty="0">
              <a:latin typeface="Andalus" pitchFamily="18" charset="-78"/>
              <a:cs typeface="Andalus" pitchFamily="18" charset="-78"/>
            </a:endParaRPr>
          </a:p>
          <a:p>
            <a:pPr lvl="0">
              <a:buFont typeface="Wingdings" pitchFamily="2" charset="2"/>
              <a:buChar char="v"/>
            </a:pPr>
            <a:r>
              <a:rPr lang="en-IN" sz="2400" dirty="0">
                <a:latin typeface="Andalus" pitchFamily="18" charset="-78"/>
                <a:cs typeface="Andalus" pitchFamily="18" charset="-78"/>
              </a:rPr>
              <a:t>Consolidation and mergers and entry of new players</a:t>
            </a:r>
          </a:p>
          <a:p>
            <a:pPr lvl="0">
              <a:buFont typeface="Wingdings" pitchFamily="2" charset="2"/>
              <a:buChar char="v"/>
            </a:pPr>
            <a:r>
              <a:rPr lang="en-IN" sz="2400" dirty="0">
                <a:latin typeface="Andalus" pitchFamily="18" charset="-78"/>
                <a:cs typeface="Andalus" pitchFamily="18" charset="-78"/>
              </a:rPr>
              <a:t>Continuous bank licensing</a:t>
            </a:r>
          </a:p>
          <a:p>
            <a:pPr lvl="0">
              <a:buFont typeface="Wingdings" pitchFamily="2" charset="2"/>
              <a:buChar char="v"/>
            </a:pPr>
            <a:r>
              <a:rPr lang="en-IN" sz="2400" dirty="0">
                <a:latin typeface="Andalus" pitchFamily="18" charset="-78"/>
                <a:cs typeface="Andalus" pitchFamily="18" charset="-78"/>
              </a:rPr>
              <a:t>Converting some urban </a:t>
            </a:r>
            <a:r>
              <a:rPr lang="en-IN" sz="2400" dirty="0" smtClean="0">
                <a:latin typeface="Andalus" pitchFamily="18" charset="-78"/>
                <a:cs typeface="Andalus" pitchFamily="18" charset="-78"/>
              </a:rPr>
              <a:t>cooperative </a:t>
            </a:r>
            <a:r>
              <a:rPr lang="en-IN" sz="2400" dirty="0">
                <a:latin typeface="Andalus" pitchFamily="18" charset="-78"/>
                <a:cs typeface="Andalus" pitchFamily="18" charset="-78"/>
              </a:rPr>
              <a:t>banks into commercial banks</a:t>
            </a:r>
          </a:p>
          <a:p>
            <a:pPr lvl="0">
              <a:buFont typeface="Wingdings" pitchFamily="2" charset="2"/>
              <a:buChar char="v"/>
            </a:pPr>
            <a:r>
              <a:rPr lang="en-IN" sz="2400" dirty="0" smtClean="0">
                <a:latin typeface="Andalus" pitchFamily="18" charset="-78"/>
                <a:cs typeface="Andalus" pitchFamily="18" charset="-78"/>
              </a:rPr>
              <a:t>Focus </a:t>
            </a:r>
            <a:r>
              <a:rPr lang="en-IN" sz="2400" dirty="0">
                <a:latin typeface="Andalus" pitchFamily="18" charset="-78"/>
                <a:cs typeface="Andalus" pitchFamily="18" charset="-78"/>
              </a:rPr>
              <a:t>on asset–liability management for banks</a:t>
            </a:r>
          </a:p>
          <a:p>
            <a:pPr lvl="0">
              <a:buFont typeface="Wingdings" pitchFamily="2" charset="2"/>
              <a:buChar char="v"/>
            </a:pPr>
            <a:r>
              <a:rPr lang="en-IN" sz="2400" dirty="0">
                <a:latin typeface="Andalus" pitchFamily="18" charset="-78"/>
                <a:cs typeface="Andalus" pitchFamily="18" charset="-78"/>
              </a:rPr>
              <a:t>Increased usage of technology in banking</a:t>
            </a:r>
          </a:p>
          <a:p>
            <a:pPr lvl="0">
              <a:buFont typeface="Wingdings" pitchFamily="2" charset="2"/>
              <a:buChar char="v"/>
            </a:pPr>
            <a:r>
              <a:rPr lang="en-IN" sz="2400" dirty="0">
                <a:latin typeface="Andalus" pitchFamily="18" charset="-78"/>
                <a:cs typeface="Andalus" pitchFamily="18" charset="-78"/>
              </a:rPr>
              <a:t>Focus on financial inclusion</a:t>
            </a:r>
          </a:p>
          <a:p>
            <a:pPr lvl="0">
              <a:buFont typeface="Wingdings" pitchFamily="2" charset="2"/>
              <a:buChar char="v"/>
            </a:pPr>
            <a:r>
              <a:rPr lang="en-IN" sz="2400" dirty="0" smtClean="0">
                <a:latin typeface="Andalus" pitchFamily="18" charset="-78"/>
                <a:cs typeface="Andalus" pitchFamily="18" charset="-78"/>
              </a:rPr>
              <a:t>Transparency</a:t>
            </a:r>
            <a:r>
              <a:rPr lang="en-IN" sz="2400" dirty="0">
                <a:latin typeface="Andalus" pitchFamily="18" charset="-78"/>
                <a:cs typeface="Andalus" pitchFamily="18" charset="-78"/>
              </a:rPr>
              <a:t>, improvement in clearing and settlement </a:t>
            </a:r>
            <a:r>
              <a:rPr lang="en-IN" sz="2400" dirty="0" smtClean="0">
                <a:latin typeface="Andalus" pitchFamily="18" charset="-78"/>
                <a:cs typeface="Andalus" pitchFamily="18" charset="-78"/>
              </a:rPr>
              <a:t>practices</a:t>
            </a:r>
            <a:endParaRPr lang="en-IN" sz="2400" dirty="0">
              <a:latin typeface="Andalus" pitchFamily="18" charset="-78"/>
              <a:cs typeface="Andalus" pitchFamily="18" charset="-78"/>
            </a:endParaRPr>
          </a:p>
        </p:txBody>
      </p:sp>
    </p:spTree>
    <p:extLst>
      <p:ext uri="{BB962C8B-B14F-4D97-AF65-F5344CB8AC3E}">
        <p14:creationId xmlns:p14="http://schemas.microsoft.com/office/powerpoint/2010/main" val="2613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solidFill>
                  <a:schemeClr val="tx2">
                    <a:lumMod val="75000"/>
                  </a:schemeClr>
                </a:solidFill>
                <a:latin typeface="Algerian" pitchFamily="82" charset="0"/>
              </a:rPr>
              <a:t>Group members</a:t>
            </a:r>
            <a:endParaRPr lang="en-IN" sz="4000" dirty="0">
              <a:solidFill>
                <a:schemeClr val="tx2">
                  <a:lumMod val="75000"/>
                </a:schemeClr>
              </a:solidFill>
              <a:latin typeface="Algerian" pitchFamily="82" charset="0"/>
            </a:endParaRPr>
          </a:p>
        </p:txBody>
      </p:sp>
      <p:sp>
        <p:nvSpPr>
          <p:cNvPr id="3" name="Content Placeholder 2"/>
          <p:cNvSpPr>
            <a:spLocks noGrp="1"/>
          </p:cNvSpPr>
          <p:nvPr>
            <p:ph idx="1"/>
          </p:nvPr>
        </p:nvSpPr>
        <p:spPr>
          <a:xfrm>
            <a:off x="179512" y="1600204"/>
            <a:ext cx="8507288" cy="4525963"/>
          </a:xfrm>
        </p:spPr>
        <p:txBody>
          <a:bodyPr/>
          <a:lstStyle/>
          <a:p>
            <a:pPr>
              <a:buFont typeface="Wingdings" pitchFamily="2" charset="2"/>
              <a:buChar char="v"/>
            </a:pPr>
            <a:r>
              <a:rPr lang="en-IN" dirty="0" smtClean="0">
                <a:solidFill>
                  <a:schemeClr val="bg2">
                    <a:lumMod val="25000"/>
                  </a:schemeClr>
                </a:solidFill>
              </a:rPr>
              <a:t>SUJEET SHETTY-70</a:t>
            </a:r>
          </a:p>
          <a:p>
            <a:pPr>
              <a:buFont typeface="Wingdings" pitchFamily="2" charset="2"/>
              <a:buChar char="v"/>
            </a:pPr>
            <a:r>
              <a:rPr lang="en-IN" dirty="0" smtClean="0">
                <a:solidFill>
                  <a:schemeClr val="bg2">
                    <a:lumMod val="25000"/>
                  </a:schemeClr>
                </a:solidFill>
              </a:rPr>
              <a:t>VAIBHAVI KHANOLKAR-73</a:t>
            </a:r>
          </a:p>
          <a:p>
            <a:pPr>
              <a:buFont typeface="Wingdings" pitchFamily="2" charset="2"/>
              <a:buChar char="v"/>
            </a:pPr>
            <a:r>
              <a:rPr lang="en-IN" dirty="0" smtClean="0">
                <a:solidFill>
                  <a:schemeClr val="bg2">
                    <a:lumMod val="25000"/>
                  </a:schemeClr>
                </a:solidFill>
              </a:rPr>
              <a:t>VISHAKHA GODHA-75</a:t>
            </a:r>
          </a:p>
          <a:p>
            <a:pPr>
              <a:buFont typeface="Wingdings" pitchFamily="2" charset="2"/>
              <a:buChar char="v"/>
            </a:pPr>
            <a:r>
              <a:rPr lang="en-IN" dirty="0" smtClean="0">
                <a:solidFill>
                  <a:schemeClr val="bg2">
                    <a:lumMod val="25000"/>
                  </a:schemeClr>
                </a:solidFill>
              </a:rPr>
              <a:t>ZEBA TAHIR-77</a:t>
            </a:r>
          </a:p>
          <a:p>
            <a:pPr>
              <a:buFont typeface="Wingdings" pitchFamily="2" charset="2"/>
              <a:buChar char="v"/>
            </a:pPr>
            <a:r>
              <a:rPr lang="en-IN" dirty="0" smtClean="0">
                <a:solidFill>
                  <a:schemeClr val="bg2">
                    <a:lumMod val="25000"/>
                  </a:schemeClr>
                </a:solidFill>
              </a:rPr>
              <a:t>MANSI BAKHAI-79</a:t>
            </a:r>
          </a:p>
          <a:p>
            <a:pPr>
              <a:buFont typeface="Wingdings" pitchFamily="2" charset="2"/>
              <a:buChar char="v"/>
            </a:pPr>
            <a:r>
              <a:rPr lang="en-IN" dirty="0" smtClean="0">
                <a:solidFill>
                  <a:schemeClr val="bg2">
                    <a:lumMod val="25000"/>
                  </a:schemeClr>
                </a:solidFill>
              </a:rPr>
              <a:t>ZIL SHAH-81</a:t>
            </a:r>
            <a:endParaRPr lang="en-IN" dirty="0">
              <a:solidFill>
                <a:schemeClr val="bg2">
                  <a:lumMod val="25000"/>
                </a:schemeClr>
              </a:solidFill>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196752"/>
            <a:ext cx="4176464" cy="56166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185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896544"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0"/>
            <a:ext cx="8229600" cy="1124744"/>
          </a:xfrm>
        </p:spPr>
        <p:txBody>
          <a:bodyPr>
            <a:normAutofit/>
          </a:bodyPr>
          <a:lstStyle/>
          <a:p>
            <a:r>
              <a:rPr lang="en-US" sz="4000" dirty="0" smtClean="0">
                <a:solidFill>
                  <a:srgbClr val="7030A0"/>
                </a:solidFill>
                <a:latin typeface="Algerian" pitchFamily="82" charset="0"/>
              </a:rPr>
              <a:t>BANKING LICENSES</a:t>
            </a:r>
            <a:endParaRPr lang="en-US" sz="4000" dirty="0">
              <a:solidFill>
                <a:srgbClr val="7030A0"/>
              </a:solidFill>
              <a:latin typeface="Algerian" pitchFamily="82" charset="0"/>
            </a:endParaRPr>
          </a:p>
        </p:txBody>
      </p:sp>
      <p:sp>
        <p:nvSpPr>
          <p:cNvPr id="3" name="Content Placeholder 2"/>
          <p:cNvSpPr>
            <a:spLocks noGrp="1"/>
          </p:cNvSpPr>
          <p:nvPr>
            <p:ph idx="1"/>
          </p:nvPr>
        </p:nvSpPr>
        <p:spPr>
          <a:xfrm>
            <a:off x="0" y="908720"/>
            <a:ext cx="9036496" cy="5760640"/>
          </a:xfrm>
        </p:spPr>
        <p:txBody>
          <a:bodyPr>
            <a:noAutofit/>
          </a:bodyPr>
          <a:lstStyle/>
          <a:p>
            <a:pPr marL="0" indent="0">
              <a:lnSpc>
                <a:spcPct val="70000"/>
              </a:lnSpc>
              <a:buNone/>
            </a:pPr>
            <a:endParaRPr lang="en-US" sz="2400" dirty="0">
              <a:latin typeface="Andalus" pitchFamily="18" charset="-78"/>
              <a:cs typeface="Andalus" pitchFamily="18" charset="-78"/>
            </a:endParaRPr>
          </a:p>
          <a:p>
            <a:pPr>
              <a:lnSpc>
                <a:spcPct val="70000"/>
              </a:lnSpc>
              <a:buFont typeface="Wingdings" pitchFamily="2" charset="2"/>
              <a:buChar char="v"/>
            </a:pPr>
            <a:r>
              <a:rPr lang="en-US" sz="2400" dirty="0">
                <a:latin typeface="Andalus" pitchFamily="18" charset="-78"/>
                <a:cs typeface="Andalus" pitchFamily="18" charset="-78"/>
              </a:rPr>
              <a:t>The RBI has mandated new banks to open 25% of their branches in unbanked regions right from the beginning of its </a:t>
            </a:r>
            <a:r>
              <a:rPr lang="en-US" sz="2400" dirty="0" smtClean="0">
                <a:latin typeface="Andalus" pitchFamily="18" charset="-78"/>
                <a:cs typeface="Andalus" pitchFamily="18" charset="-78"/>
              </a:rPr>
              <a:t>inception</a:t>
            </a:r>
          </a:p>
          <a:p>
            <a:pPr>
              <a:lnSpc>
                <a:spcPct val="70000"/>
              </a:lnSpc>
              <a:buFont typeface="Wingdings" pitchFamily="2" charset="2"/>
              <a:buChar char="v"/>
            </a:pPr>
            <a:endParaRPr lang="en-US" sz="2400" dirty="0">
              <a:latin typeface="Andalus" pitchFamily="18" charset="-78"/>
              <a:cs typeface="Andalus" pitchFamily="18" charset="-78"/>
            </a:endParaRPr>
          </a:p>
          <a:p>
            <a:pPr>
              <a:lnSpc>
                <a:spcPct val="70000"/>
              </a:lnSpc>
              <a:buFont typeface="Wingdings" pitchFamily="2" charset="2"/>
              <a:buChar char="v"/>
            </a:pPr>
            <a:r>
              <a:rPr lang="en-US" sz="2400" dirty="0">
                <a:latin typeface="Andalus" pitchFamily="18" charset="-78"/>
                <a:cs typeface="Andalus" pitchFamily="18" charset="-78"/>
              </a:rPr>
              <a:t>25 applicants, approval to two applicants  </a:t>
            </a:r>
            <a:endParaRPr lang="en-US" sz="2400" dirty="0" smtClean="0">
              <a:latin typeface="Andalus" pitchFamily="18" charset="-78"/>
              <a:cs typeface="Andalus" pitchFamily="18" charset="-78"/>
            </a:endParaRPr>
          </a:p>
          <a:p>
            <a:pPr>
              <a:lnSpc>
                <a:spcPct val="70000"/>
              </a:lnSpc>
              <a:buFont typeface="Wingdings" pitchFamily="2" charset="2"/>
              <a:buChar char="v"/>
            </a:pPr>
            <a:endParaRPr lang="en-US" sz="2400" dirty="0">
              <a:latin typeface="Andalus" pitchFamily="18" charset="-78"/>
              <a:cs typeface="Andalus" pitchFamily="18" charset="-78"/>
            </a:endParaRPr>
          </a:p>
          <a:p>
            <a:pPr marL="342900" lvl="1" indent="-342900">
              <a:lnSpc>
                <a:spcPct val="70000"/>
              </a:lnSpc>
              <a:spcBef>
                <a:spcPts val="1000"/>
              </a:spcBef>
              <a:buFont typeface="Wingdings" pitchFamily="2" charset="2"/>
              <a:buChar char="v"/>
            </a:pPr>
            <a:r>
              <a:rPr lang="en-US" sz="2400" dirty="0">
                <a:latin typeface="Andalus" pitchFamily="18" charset="-78"/>
                <a:cs typeface="Andalus" pitchFamily="18" charset="-78"/>
              </a:rPr>
              <a:t>IDFC Limited and </a:t>
            </a:r>
            <a:r>
              <a:rPr lang="en-US" sz="2400" dirty="0" err="1" smtClean="0">
                <a:latin typeface="Andalus" pitchFamily="18" charset="-78"/>
                <a:cs typeface="Andalus" pitchFamily="18" charset="-78"/>
              </a:rPr>
              <a:t>Bandhan</a:t>
            </a:r>
            <a:r>
              <a:rPr lang="en-US" sz="2400" dirty="0" smtClean="0">
                <a:latin typeface="Andalus" pitchFamily="18" charset="-78"/>
                <a:cs typeface="Andalus" pitchFamily="18" charset="-78"/>
              </a:rPr>
              <a:t> </a:t>
            </a:r>
            <a:r>
              <a:rPr lang="en-US" sz="2400" dirty="0">
                <a:latin typeface="Andalus" pitchFamily="18" charset="-78"/>
                <a:cs typeface="Andalus" pitchFamily="18" charset="-78"/>
              </a:rPr>
              <a:t>Financial Services Private </a:t>
            </a:r>
            <a:r>
              <a:rPr lang="en-US" sz="2400" dirty="0" smtClean="0">
                <a:latin typeface="Andalus" pitchFamily="18" charset="-78"/>
                <a:cs typeface="Andalus" pitchFamily="18" charset="-78"/>
              </a:rPr>
              <a:t>Limited</a:t>
            </a:r>
          </a:p>
          <a:p>
            <a:pPr marL="342900" lvl="1" indent="-342900">
              <a:lnSpc>
                <a:spcPct val="70000"/>
              </a:lnSpc>
              <a:spcBef>
                <a:spcPts val="1000"/>
              </a:spcBef>
              <a:buFont typeface="Wingdings" pitchFamily="2" charset="2"/>
              <a:buChar char="v"/>
            </a:pPr>
            <a:endParaRPr lang="en-US" sz="2400" dirty="0" smtClean="0">
              <a:latin typeface="Andalus" pitchFamily="18" charset="-78"/>
              <a:cs typeface="Andalus" pitchFamily="18" charset="-78"/>
            </a:endParaRPr>
          </a:p>
          <a:p>
            <a:pPr marL="342900" lvl="1" indent="-342900">
              <a:lnSpc>
                <a:spcPct val="70000"/>
              </a:lnSpc>
              <a:spcBef>
                <a:spcPts val="1000"/>
              </a:spcBef>
              <a:buFont typeface="Wingdings" pitchFamily="2" charset="2"/>
              <a:buChar char="v"/>
            </a:pPr>
            <a:r>
              <a:rPr lang="en-US" sz="2400" dirty="0" smtClean="0">
                <a:latin typeface="Andalus" pitchFamily="18" charset="-78"/>
                <a:cs typeface="Andalus" pitchFamily="18" charset="-78"/>
              </a:rPr>
              <a:t>Banking structure in India</a:t>
            </a:r>
          </a:p>
          <a:p>
            <a:pPr marL="342900" lvl="1" indent="-342900">
              <a:lnSpc>
                <a:spcPct val="70000"/>
              </a:lnSpc>
              <a:spcBef>
                <a:spcPts val="1000"/>
              </a:spcBef>
              <a:buFont typeface="Wingdings" pitchFamily="2" charset="2"/>
              <a:buChar char="v"/>
            </a:pPr>
            <a:endParaRPr lang="en-US" sz="2400" dirty="0" smtClean="0">
              <a:latin typeface="Andalus" pitchFamily="18" charset="-78"/>
              <a:cs typeface="Andalus" pitchFamily="18" charset="-78"/>
            </a:endParaRPr>
          </a:p>
          <a:p>
            <a:pPr marL="342900" lvl="1" indent="-342900">
              <a:lnSpc>
                <a:spcPct val="70000"/>
              </a:lnSpc>
              <a:spcBef>
                <a:spcPts val="1000"/>
              </a:spcBef>
              <a:buFont typeface="Wingdings" pitchFamily="2" charset="2"/>
              <a:buChar char="v"/>
            </a:pPr>
            <a:r>
              <a:rPr lang="en-US" sz="2400" b="1" dirty="0" smtClean="0">
                <a:latin typeface="Andalus" pitchFamily="18" charset="-78"/>
                <a:cs typeface="Andalus" pitchFamily="18" charset="-78"/>
              </a:rPr>
              <a:t>Small banks </a:t>
            </a:r>
            <a:r>
              <a:rPr lang="en-US" sz="2400" dirty="0" smtClean="0">
                <a:latin typeface="Andalus" pitchFamily="18" charset="-78"/>
                <a:cs typeface="Andalus" pitchFamily="18" charset="-78"/>
              </a:rPr>
              <a:t>in private sector </a:t>
            </a:r>
          </a:p>
          <a:p>
            <a:pPr marL="342900" lvl="1" indent="-342900">
              <a:lnSpc>
                <a:spcPct val="70000"/>
              </a:lnSpc>
              <a:spcBef>
                <a:spcPts val="1000"/>
              </a:spcBef>
              <a:buFont typeface="Wingdings" pitchFamily="2" charset="2"/>
              <a:buChar char="v"/>
            </a:pPr>
            <a:endParaRPr lang="en-US" sz="2400" dirty="0" smtClean="0">
              <a:latin typeface="Andalus" pitchFamily="18" charset="-78"/>
              <a:cs typeface="Andalus" pitchFamily="18" charset="-78"/>
            </a:endParaRPr>
          </a:p>
          <a:p>
            <a:pPr marL="342900" lvl="1" indent="-342900">
              <a:lnSpc>
                <a:spcPct val="70000"/>
              </a:lnSpc>
              <a:spcBef>
                <a:spcPts val="1000"/>
              </a:spcBef>
              <a:buFont typeface="Wingdings" pitchFamily="2" charset="2"/>
              <a:buChar char="v"/>
            </a:pPr>
            <a:r>
              <a:rPr lang="en-US" sz="2400" dirty="0" smtClean="0">
                <a:latin typeface="Andalus" pitchFamily="18" charset="-78"/>
                <a:cs typeface="Andalus" pitchFamily="18" charset="-78"/>
              </a:rPr>
              <a:t>Licensing of </a:t>
            </a:r>
            <a:r>
              <a:rPr lang="en-US" sz="2400" b="1" dirty="0" smtClean="0">
                <a:latin typeface="Andalus" pitchFamily="18" charset="-78"/>
                <a:cs typeface="Andalus" pitchFamily="18" charset="-78"/>
              </a:rPr>
              <a:t>payment banks</a:t>
            </a:r>
          </a:p>
          <a:p>
            <a:pPr marL="342900" lvl="1" indent="-342900">
              <a:lnSpc>
                <a:spcPct val="70000"/>
              </a:lnSpc>
              <a:spcBef>
                <a:spcPts val="1000"/>
              </a:spcBef>
              <a:buFont typeface="Wingdings" pitchFamily="2" charset="2"/>
              <a:buChar char="v"/>
            </a:pPr>
            <a:endParaRPr lang="en-US" sz="2400" b="1" dirty="0">
              <a:latin typeface="Andalus" pitchFamily="18" charset="-78"/>
              <a:cs typeface="Andalus" pitchFamily="18" charset="-78"/>
            </a:endParaRPr>
          </a:p>
          <a:p>
            <a:pPr marL="342900" lvl="1" indent="-342900">
              <a:lnSpc>
                <a:spcPct val="70000"/>
              </a:lnSpc>
              <a:spcBef>
                <a:spcPts val="1000"/>
              </a:spcBef>
              <a:buFont typeface="Wingdings" pitchFamily="2" charset="2"/>
              <a:buChar char="v"/>
            </a:pPr>
            <a:r>
              <a:rPr lang="en-US" sz="2400" dirty="0" smtClean="0">
                <a:latin typeface="Andalus" pitchFamily="18" charset="-78"/>
                <a:cs typeface="Andalus" pitchFamily="18" charset="-78"/>
              </a:rPr>
              <a:t>Different bank targeting </a:t>
            </a:r>
          </a:p>
          <a:p>
            <a:pPr marL="0" lvl="1" indent="0">
              <a:lnSpc>
                <a:spcPct val="70000"/>
              </a:lnSpc>
              <a:spcBef>
                <a:spcPts val="1000"/>
              </a:spcBef>
              <a:buNone/>
            </a:pPr>
            <a:r>
              <a:rPr lang="en-US" sz="2400" dirty="0">
                <a:latin typeface="Andalus" pitchFamily="18" charset="-78"/>
                <a:cs typeface="Andalus" pitchFamily="18" charset="-78"/>
              </a:rPr>
              <a:t> </a:t>
            </a:r>
            <a:r>
              <a:rPr lang="en-US" sz="2400" dirty="0" smtClean="0">
                <a:latin typeface="Andalus" pitchFamily="18" charset="-78"/>
                <a:cs typeface="Andalus" pitchFamily="18" charset="-78"/>
              </a:rPr>
              <a:t>    different people</a:t>
            </a:r>
          </a:p>
          <a:p>
            <a:pPr marL="342900" lvl="1" indent="-342900">
              <a:lnSpc>
                <a:spcPct val="70000"/>
              </a:lnSpc>
              <a:spcBef>
                <a:spcPts val="1000"/>
              </a:spcBef>
              <a:buFont typeface="Wingdings" pitchFamily="2" charset="2"/>
              <a:buChar char="v"/>
            </a:pPr>
            <a:endParaRPr lang="en-US" sz="2400" dirty="0">
              <a:latin typeface="Andalus" pitchFamily="18" charset="-78"/>
              <a:cs typeface="Andalus" pitchFamily="18" charset="-78"/>
            </a:endParaRPr>
          </a:p>
          <a:p>
            <a:pPr>
              <a:lnSpc>
                <a:spcPct val="70000"/>
              </a:lnSpc>
              <a:buFont typeface="Wingdings" pitchFamily="2" charset="2"/>
              <a:buChar char="v"/>
            </a:pPr>
            <a:endParaRPr lang="en-US" sz="2400" dirty="0"/>
          </a:p>
        </p:txBody>
      </p:sp>
    </p:spTree>
    <p:extLst>
      <p:ext uri="{BB962C8B-B14F-4D97-AF65-F5344CB8AC3E}">
        <p14:creationId xmlns:p14="http://schemas.microsoft.com/office/powerpoint/2010/main" val="28045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64096"/>
          </a:xfrm>
          <a:solidFill>
            <a:schemeClr val="accent4">
              <a:lumMod val="60000"/>
              <a:lumOff val="40000"/>
            </a:schemeClr>
          </a:solidFill>
        </p:spPr>
        <p:txBody>
          <a:bodyPr>
            <a:normAutofit/>
          </a:bodyPr>
          <a:lstStyle/>
          <a:p>
            <a:r>
              <a:rPr lang="en-US" sz="4000" dirty="0" smtClean="0">
                <a:latin typeface="Algerian" pitchFamily="82" charset="0"/>
              </a:rPr>
              <a:t>KYC NORMS </a:t>
            </a:r>
            <a:endParaRPr lang="en-US" sz="4000" dirty="0">
              <a:latin typeface="Algerian" pitchFamily="82" charset="0"/>
            </a:endParaRPr>
          </a:p>
        </p:txBody>
      </p:sp>
      <p:sp>
        <p:nvSpPr>
          <p:cNvPr id="3" name="Content Placeholder 2"/>
          <p:cNvSpPr>
            <a:spLocks noGrp="1"/>
          </p:cNvSpPr>
          <p:nvPr>
            <p:ph idx="1"/>
          </p:nvPr>
        </p:nvSpPr>
        <p:spPr>
          <a:xfrm>
            <a:off x="0" y="1124744"/>
            <a:ext cx="9144000" cy="5616624"/>
          </a:xfrm>
        </p:spPr>
        <p:txBody>
          <a:bodyPr>
            <a:normAutofit/>
          </a:bodyPr>
          <a:lstStyle/>
          <a:p>
            <a:pPr>
              <a:lnSpc>
                <a:spcPct val="70000"/>
              </a:lnSpc>
              <a:buFont typeface="Wingdings" pitchFamily="2" charset="2"/>
              <a:buChar char="v"/>
            </a:pPr>
            <a:r>
              <a:rPr lang="en-US" sz="2800" dirty="0" smtClean="0">
                <a:latin typeface="Andalus" pitchFamily="18" charset="-78"/>
                <a:cs typeface="Andalus" pitchFamily="18" charset="-78"/>
              </a:rPr>
              <a:t>Banks </a:t>
            </a:r>
            <a:r>
              <a:rPr lang="en-US" sz="2800" dirty="0">
                <a:latin typeface="Andalus" pitchFamily="18" charset="-78"/>
                <a:cs typeface="Andalus" pitchFamily="18" charset="-78"/>
              </a:rPr>
              <a:t>were advised to follow certain customer identification procedure for opening of accounts and monitoring transactions of a suspicious nature for the purpose of reporting it to appropriate </a:t>
            </a:r>
            <a:r>
              <a:rPr lang="en-US" sz="2800" dirty="0" smtClean="0">
                <a:latin typeface="Andalus" pitchFamily="18" charset="-78"/>
                <a:cs typeface="Andalus" pitchFamily="18" charset="-78"/>
              </a:rPr>
              <a:t>authority.</a:t>
            </a:r>
            <a:endParaRPr lang="en-US" sz="2800" dirty="0">
              <a:latin typeface="Andalus" pitchFamily="18" charset="-78"/>
              <a:cs typeface="Andalus" pitchFamily="18" charset="-78"/>
            </a:endParaRPr>
          </a:p>
          <a:p>
            <a:pPr>
              <a:lnSpc>
                <a:spcPct val="70000"/>
              </a:lnSpc>
              <a:buFont typeface="Wingdings" pitchFamily="2" charset="2"/>
              <a:buChar char="v"/>
            </a:pPr>
            <a:endParaRPr lang="en-US" sz="2400" dirty="0">
              <a:latin typeface="Andalus" pitchFamily="18" charset="-78"/>
              <a:cs typeface="Andalus" pitchFamily="18" charset="-78"/>
            </a:endParaRPr>
          </a:p>
          <a:p>
            <a:pPr>
              <a:lnSpc>
                <a:spcPct val="70000"/>
              </a:lnSpc>
              <a:buFont typeface="Wingdings" pitchFamily="2" charset="2"/>
              <a:buChar char="v"/>
            </a:pPr>
            <a:r>
              <a:rPr lang="en-US" sz="2800" dirty="0">
                <a:latin typeface="Andalus" pitchFamily="18" charset="-78"/>
                <a:cs typeface="Andalus" pitchFamily="18" charset="-78"/>
              </a:rPr>
              <a:t>Recommendations made by the Financial Action Task Force (FATF) on Anti Money Laundering (AML) standards and on Combating Financing of Terrorism (CFT</a:t>
            </a:r>
            <a:r>
              <a:rPr lang="en-US" sz="2800" dirty="0" smtClean="0">
                <a:latin typeface="Andalus" pitchFamily="18" charset="-78"/>
                <a:cs typeface="Andalus" pitchFamily="18" charset="-78"/>
              </a:rPr>
              <a:t>).</a:t>
            </a:r>
          </a:p>
          <a:p>
            <a:pPr>
              <a:lnSpc>
                <a:spcPct val="70000"/>
              </a:lnSpc>
              <a:buFont typeface="Wingdings" pitchFamily="2" charset="2"/>
              <a:buChar char="v"/>
            </a:pPr>
            <a:endParaRPr lang="en-US" sz="2400" dirty="0" smtClean="0">
              <a:latin typeface="Andalus" pitchFamily="18" charset="-78"/>
              <a:cs typeface="Andalus" pitchFamily="18" charset="-78"/>
            </a:endParaRPr>
          </a:p>
          <a:p>
            <a:pPr>
              <a:lnSpc>
                <a:spcPct val="70000"/>
              </a:lnSpc>
              <a:buFont typeface="Wingdings" pitchFamily="2" charset="2"/>
              <a:buChar char="v"/>
            </a:pPr>
            <a:r>
              <a:rPr lang="en-US" sz="2800" dirty="0">
                <a:latin typeface="Andalus" pitchFamily="18" charset="-78"/>
                <a:cs typeface="Andalus" pitchFamily="18" charset="-78"/>
              </a:rPr>
              <a:t>Banks should frame their KYC policies incorporating the following four key elements:</a:t>
            </a:r>
            <a:br>
              <a:rPr lang="en-US" sz="2800" dirty="0">
                <a:latin typeface="Andalus" pitchFamily="18" charset="-78"/>
                <a:cs typeface="Andalus" pitchFamily="18" charset="-78"/>
              </a:rPr>
            </a:br>
            <a:r>
              <a:rPr lang="en-US" sz="2800" dirty="0">
                <a:latin typeface="Andalus" pitchFamily="18" charset="-78"/>
                <a:cs typeface="Andalus" pitchFamily="18" charset="-78"/>
              </a:rPr>
              <a:t>(i) Customer Acceptance Policy;</a:t>
            </a:r>
            <a:br>
              <a:rPr lang="en-US" sz="2800" dirty="0">
                <a:latin typeface="Andalus" pitchFamily="18" charset="-78"/>
                <a:cs typeface="Andalus" pitchFamily="18" charset="-78"/>
              </a:rPr>
            </a:br>
            <a:r>
              <a:rPr lang="en-US" sz="2800" dirty="0">
                <a:latin typeface="Andalus" pitchFamily="18" charset="-78"/>
                <a:cs typeface="Andalus" pitchFamily="18" charset="-78"/>
              </a:rPr>
              <a:t>(ii) Customer Identification Procedures;</a:t>
            </a:r>
            <a:br>
              <a:rPr lang="en-US" sz="2800" dirty="0">
                <a:latin typeface="Andalus" pitchFamily="18" charset="-78"/>
                <a:cs typeface="Andalus" pitchFamily="18" charset="-78"/>
              </a:rPr>
            </a:br>
            <a:r>
              <a:rPr lang="en-US" sz="2800" dirty="0">
                <a:latin typeface="Andalus" pitchFamily="18" charset="-78"/>
                <a:cs typeface="Andalus" pitchFamily="18" charset="-78"/>
              </a:rPr>
              <a:t>(iii) Monitoring of Transactions; and</a:t>
            </a:r>
            <a:br>
              <a:rPr lang="en-US" sz="2800" dirty="0">
                <a:latin typeface="Andalus" pitchFamily="18" charset="-78"/>
                <a:cs typeface="Andalus" pitchFamily="18" charset="-78"/>
              </a:rPr>
            </a:br>
            <a:r>
              <a:rPr lang="en-US" sz="2800" dirty="0">
                <a:latin typeface="Andalus" pitchFamily="18" charset="-78"/>
                <a:cs typeface="Andalus" pitchFamily="18" charset="-78"/>
              </a:rPr>
              <a:t>(iv) Risk management. </a:t>
            </a:r>
            <a:endParaRPr lang="en-US" sz="2800" dirty="0" smtClean="0">
              <a:latin typeface="Andalus" pitchFamily="18" charset="-78"/>
              <a:cs typeface="Andalus" pitchFamily="18" charset="-78"/>
            </a:endParaRPr>
          </a:p>
          <a:p>
            <a:pPr>
              <a:lnSpc>
                <a:spcPct val="70000"/>
              </a:lnSpc>
              <a:buFont typeface="Wingdings" pitchFamily="2" charset="2"/>
              <a:buChar char="v"/>
            </a:pPr>
            <a:endParaRPr lang="en-US" sz="2800" dirty="0">
              <a:latin typeface="Andalus" pitchFamily="18" charset="-78"/>
              <a:cs typeface="Andalus" pitchFamily="18" charset="-78"/>
            </a:endParaRPr>
          </a:p>
          <a:p>
            <a:pPr>
              <a:lnSpc>
                <a:spcPct val="70000"/>
              </a:lnSpc>
              <a:buFont typeface="Wingdings" pitchFamily="2" charset="2"/>
              <a:buChar char="v"/>
            </a:pPr>
            <a:r>
              <a:rPr lang="en-US" sz="2800" dirty="0" smtClean="0">
                <a:latin typeface="Andalus" pitchFamily="18" charset="-78"/>
                <a:cs typeface="Andalus" pitchFamily="18" charset="-78"/>
              </a:rPr>
              <a:t>Money laundering rules and regulation.</a:t>
            </a:r>
            <a:endParaRPr lang="en-US" sz="2800" dirty="0">
              <a:latin typeface="Andalus" pitchFamily="18" charset="-78"/>
              <a:cs typeface="Andalus" pitchFamily="18" charset="-78"/>
            </a:endParaRPr>
          </a:p>
          <a:p>
            <a:pPr>
              <a:lnSpc>
                <a:spcPct val="70000"/>
              </a:lnSpc>
              <a:buFont typeface="Wingdings" pitchFamily="2" charset="2"/>
              <a:buChar char="v"/>
            </a:pPr>
            <a:endParaRPr lang="en-US" sz="2800" dirty="0">
              <a:latin typeface="Andalus" pitchFamily="18" charset="-78"/>
              <a:cs typeface="Andalus" pitchFamily="18" charset="-78"/>
            </a:endParaRPr>
          </a:p>
          <a:p>
            <a:endParaRPr lang="en-US" dirty="0"/>
          </a:p>
          <a:p>
            <a:endParaRPr lang="en-US" dirty="0"/>
          </a:p>
        </p:txBody>
      </p:sp>
    </p:spTree>
    <p:extLst>
      <p:ext uri="{BB962C8B-B14F-4D97-AF65-F5344CB8AC3E}">
        <p14:creationId xmlns:p14="http://schemas.microsoft.com/office/powerpoint/2010/main" val="42053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080120"/>
          </a:xfrm>
          <a:solidFill>
            <a:schemeClr val="bg2">
              <a:lumMod val="75000"/>
            </a:schemeClr>
          </a:solidFill>
        </p:spPr>
        <p:txBody>
          <a:bodyPr>
            <a:normAutofit/>
          </a:bodyPr>
          <a:lstStyle/>
          <a:p>
            <a:r>
              <a:rPr lang="en-US" dirty="0">
                <a:latin typeface="Algerian" pitchFamily="82" charset="0"/>
              </a:rPr>
              <a:t>PROBLEMS FACED BY PSBs </a:t>
            </a:r>
          </a:p>
        </p:txBody>
      </p:sp>
      <p:sp>
        <p:nvSpPr>
          <p:cNvPr id="3" name="Content Placeholder 2"/>
          <p:cNvSpPr>
            <a:spLocks noGrp="1"/>
          </p:cNvSpPr>
          <p:nvPr>
            <p:ph idx="1"/>
          </p:nvPr>
        </p:nvSpPr>
        <p:spPr>
          <a:xfrm>
            <a:off x="628650" y="1340768"/>
            <a:ext cx="7886700" cy="5060032"/>
          </a:xfrm>
        </p:spPr>
        <p:txBody>
          <a:bodyPr>
            <a:normAutofit fontScale="92500" lnSpcReduction="20000"/>
          </a:bodyPr>
          <a:lstStyle/>
          <a:p>
            <a:pPr marL="342900" indent="-342900">
              <a:lnSpc>
                <a:spcPct val="80000"/>
              </a:lnSpc>
              <a:buFont typeface="Wingdings" panose="05000000000000000000" pitchFamily="2" charset="2"/>
              <a:buChar char="§"/>
            </a:pPr>
            <a:r>
              <a:rPr lang="en-US" sz="3000" dirty="0">
                <a:latin typeface="Andalus" pitchFamily="18" charset="-78"/>
                <a:cs typeface="Andalus" pitchFamily="18" charset="-78"/>
              </a:rPr>
              <a:t>Rising non-performing assets (NPAs)</a:t>
            </a:r>
          </a:p>
          <a:p>
            <a:pPr marL="342900" indent="-342900">
              <a:lnSpc>
                <a:spcPct val="80000"/>
              </a:lnSpc>
              <a:buFont typeface="Wingdings" panose="05000000000000000000" pitchFamily="2" charset="2"/>
              <a:buChar char="§"/>
            </a:pPr>
            <a:endParaRPr lang="en-US" sz="3000" dirty="0">
              <a:latin typeface="Andalus" pitchFamily="18" charset="-78"/>
              <a:cs typeface="Andalus" pitchFamily="18" charset="-78"/>
            </a:endParaRPr>
          </a:p>
          <a:p>
            <a:pPr marL="342900" indent="-342900">
              <a:lnSpc>
                <a:spcPct val="80000"/>
              </a:lnSpc>
              <a:buFont typeface="Wingdings" panose="05000000000000000000" pitchFamily="2" charset="2"/>
              <a:buChar char="§"/>
            </a:pPr>
            <a:r>
              <a:rPr lang="en-US" sz="3000" dirty="0">
                <a:latin typeface="Andalus" pitchFamily="18" charset="-78"/>
                <a:cs typeface="Andalus" pitchFamily="18" charset="-78"/>
              </a:rPr>
              <a:t>Poor credit appraisal, over leveraging and the practice of giving fresh loans to pay off the old ones and leaving the mess for the successor are some of the practices that are prevalent in the Public banking system.</a:t>
            </a:r>
          </a:p>
          <a:p>
            <a:pPr marL="342900" indent="-342900">
              <a:lnSpc>
                <a:spcPct val="80000"/>
              </a:lnSpc>
              <a:buFont typeface="Wingdings" panose="05000000000000000000" pitchFamily="2" charset="2"/>
              <a:buChar char="§"/>
            </a:pPr>
            <a:endParaRPr lang="en-US" sz="3000" dirty="0">
              <a:latin typeface="Andalus" pitchFamily="18" charset="-78"/>
              <a:cs typeface="Andalus" pitchFamily="18" charset="-78"/>
            </a:endParaRPr>
          </a:p>
          <a:p>
            <a:pPr marL="342900" indent="-342900">
              <a:lnSpc>
                <a:spcPct val="80000"/>
              </a:lnSpc>
              <a:buFont typeface="Wingdings" panose="05000000000000000000" pitchFamily="2" charset="2"/>
              <a:buChar char="§"/>
            </a:pPr>
            <a:r>
              <a:rPr lang="en-US" sz="3000" dirty="0">
                <a:latin typeface="Andalus" pitchFamily="18" charset="-78"/>
                <a:cs typeface="Andalus" pitchFamily="18" charset="-78"/>
              </a:rPr>
              <a:t>Over the last decade, the share of Public sector banks in banking loans has risen only marginally. However, their share in gross NPAs has gone up at an alarming rate. </a:t>
            </a:r>
          </a:p>
          <a:p>
            <a:pPr marL="342900" indent="-342900">
              <a:lnSpc>
                <a:spcPct val="80000"/>
              </a:lnSpc>
              <a:buFont typeface="Wingdings" panose="05000000000000000000" pitchFamily="2" charset="2"/>
              <a:buChar char="§"/>
            </a:pPr>
            <a:endParaRPr lang="en-US" sz="3000" dirty="0">
              <a:latin typeface="Andalus" pitchFamily="18" charset="-78"/>
              <a:cs typeface="Andalus" pitchFamily="18" charset="-78"/>
            </a:endParaRPr>
          </a:p>
          <a:p>
            <a:pPr marL="342900" indent="-342900">
              <a:lnSpc>
                <a:spcPct val="80000"/>
              </a:lnSpc>
              <a:buFont typeface="Wingdings" panose="05000000000000000000" pitchFamily="2" charset="2"/>
              <a:buChar char="§"/>
            </a:pPr>
            <a:r>
              <a:rPr lang="en-US" sz="3000" dirty="0">
                <a:latin typeface="Andalus" pitchFamily="18" charset="-78"/>
                <a:cs typeface="Andalus" pitchFamily="18" charset="-78"/>
              </a:rPr>
              <a:t>Banks and policymakers give a serious thought to bringing some positive changes in the way Public sector banks operate. </a:t>
            </a:r>
          </a:p>
          <a:p>
            <a:endParaRPr lang="en-US" dirty="0" smtClean="0"/>
          </a:p>
          <a:p>
            <a:endParaRPr lang="en-US" dirty="0" smtClean="0"/>
          </a:p>
          <a:p>
            <a:endParaRPr lang="en-US" dirty="0"/>
          </a:p>
        </p:txBody>
      </p:sp>
    </p:spTree>
    <p:extLst>
      <p:ext uri="{BB962C8B-B14F-4D97-AF65-F5344CB8AC3E}">
        <p14:creationId xmlns:p14="http://schemas.microsoft.com/office/powerpoint/2010/main" val="8886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heel(1)">
                                      <p:cBhvr>
                                        <p:cTn id="13" dur="2000"/>
                                        <p:tgtEl>
                                          <p:spTgt spid="3">
                                            <p:txEl>
                                              <p:pRg st="4" end="4"/>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heel(1)">
                                      <p:cBhvr>
                                        <p:cTn id="16"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81322"/>
            <a:ext cx="7920880" cy="966428"/>
          </a:xfrm>
          <a:solidFill>
            <a:schemeClr val="accent6">
              <a:lumMod val="40000"/>
              <a:lumOff val="60000"/>
            </a:schemeClr>
          </a:solidFill>
        </p:spPr>
        <p:txBody>
          <a:bodyPr>
            <a:noAutofit/>
          </a:bodyPr>
          <a:lstStyle/>
          <a:p>
            <a:pPr algn="l"/>
            <a:r>
              <a:rPr lang="en-US" sz="4000" dirty="0">
                <a:latin typeface="Algerian" pitchFamily="82" charset="0"/>
              </a:rPr>
              <a:t>Technology In Banking</a:t>
            </a:r>
          </a:p>
        </p:txBody>
      </p:sp>
      <p:sp>
        <p:nvSpPr>
          <p:cNvPr id="3" name="Subtitle 2"/>
          <p:cNvSpPr>
            <a:spLocks noGrp="1"/>
          </p:cNvSpPr>
          <p:nvPr>
            <p:ph type="subTitle" idx="1"/>
          </p:nvPr>
        </p:nvSpPr>
        <p:spPr>
          <a:xfrm>
            <a:off x="395536" y="1340767"/>
            <a:ext cx="7548314" cy="5550213"/>
          </a:xfrm>
        </p:spPr>
        <p:txBody>
          <a:bodyPr>
            <a:normAutofit fontScale="92500" lnSpcReduction="10000"/>
          </a:bodyPr>
          <a:lstStyle/>
          <a:p>
            <a:pPr marL="457200" indent="-457200" algn="l">
              <a:buFont typeface="Wingdings" pitchFamily="2" charset="2"/>
              <a:buChar char="v"/>
            </a:pPr>
            <a:r>
              <a:rPr lang="en-US" sz="2600" dirty="0">
                <a:solidFill>
                  <a:schemeClr val="tx1"/>
                </a:solidFill>
                <a:latin typeface="Andalus" pitchFamily="18" charset="-78"/>
                <a:cs typeface="Andalus" pitchFamily="18" charset="-78"/>
              </a:rPr>
              <a:t>Revolutionized banking practices</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WAN , INFINET , IPSS</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EFT</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Debit and credit cards</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Phone banking</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ATM</a:t>
            </a:r>
          </a:p>
          <a:p>
            <a:pPr marL="457200" indent="-457200" algn="l">
              <a:buFont typeface="Wingdings" pitchFamily="2" charset="2"/>
              <a:buChar char="v"/>
            </a:pPr>
            <a:endParaRPr lang="en-US" sz="26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600" dirty="0">
                <a:solidFill>
                  <a:schemeClr val="tx1"/>
                </a:solidFill>
                <a:latin typeface="Andalus" pitchFamily="18" charset="-78"/>
                <a:cs typeface="Andalus" pitchFamily="18" charset="-78"/>
              </a:rPr>
              <a:t>Internet banking</a:t>
            </a:r>
          </a:p>
          <a:p>
            <a:pPr marL="457200" indent="-457200" algn="l">
              <a:buFont typeface="Arial" panose="020B0604020202020204" pitchFamily="34" charset="0"/>
              <a:buChar char="•"/>
            </a:pPr>
            <a:endParaRPr lang="en-US" dirty="0"/>
          </a:p>
        </p:txBody>
      </p:sp>
      <p:sp>
        <p:nvSpPr>
          <p:cNvPr id="4" name="AutoShape 2" descr="data:image/jpeg;base64,/9j/4AAQSkZJRgABAQAAAQABAAD/2wBDAAMCAgMCAgMDAwMEAwMEBQgFBQQEBQoHBwYIDAoMDAsKCwsNDhIQDQ4RDgsLEBYQERMUFRUVDA8XGBYUGBIUFRT/2wBDAQMEBAUEBQkFBQkUDQsNFBQUFBQUFBQUFBQUFBQUFBQUFBQUFBQUFBQUFBQUFBQUFBQUFBQUFBQUFBQUFBQUFBT/wAARCACWARMDASIAAhEBAxEB/8QAHQAAAQQDAQEAAAAAAAAAAAAAAAEGBwgDBAUCCf/EAE4QAAEDAwIEAgcFBAQKCQUAAAECAwQABREGIQcSMUETUQgUIjJhcYEVQpGhsSNSwdEWM2JyCRckJjVDRVOCszZEY3OToqOy8MLD0tPh/8QAGwEAAgMBAQEAAAAAAAAAAAAAAAUCAwQBBgf/xAAvEQACAgEEAAUCBQQDAAAAAAAAAQIDEQQSITETFCJBUQUyI2FxseEVQqHwgcHR/9oADAMBAAIRAxEAPwD6oYGOvajAyd6O3bpR3PSgAIHn3owPOg/TrSEgUAKANt6xuLCOvTFewemMU2dX6oFhtyi0UOXB0crDJ7ZPvEeQxUJyUVlnUcriJrT7GimDCUBNdRzLdPRhB779z5HtvWfQevo+pWiy6Q3MQnOB7rgH3knufMVX/Vt/Km7hJkzVKjx0LdffcOVOu7hLafNSjgAfwrh8NNeokONKixnLXLaaMpbTj/NtgE+GOpUnPtgdsHvSbzU9+5dfBocIpYLmhIJzn8K9jG29NXRWsGdUW1KvFaElCApaUKyFj99PwNOhtaVAEEEU4hNTWUZ2sHvAx17UYGOvak5h+VL27dKsOBgZO9BA8+9Hc9KD9OtABgedAA23o/CgdulACYHn2pSBvvSfh0pT36UAGB50ADz70fhQPp1oAMDI3owMde1HcdKO3bpQAYGOvajAyd6O3bpSdCelACkDz70YHnSZB8utL08qAAAbb0mB59qARt0oyPyoAUgb70YHnSEjfpS9fKgAAHn3owMjej+dHcdKADAx17UYGOvajt9KO3bpQAuB50UmRRQAmNvpRjc0uNunag7Z2oAQj9aRQyKXmyM1q3C4s22I7JkLDTDQKlrPQD+fwqLaSywNO/X6LYbY5LkqIQn2UoHvOK8h/Oq+av1BIvlxeWX+Wa8Cp09EsNAd/JIG5PzrocQ9fv3GV6wEr5z7EKIU5wM7Egdz3/Coh1JLm3e6J0ba1tu3Oa5m6Sx0ZQD7SRt7qce2c7rKU43NIdTf4rwujVCOFz2a7tod4xuuw7HPELT9uQSJS0lRXJKcoWWz1J2yPuoIx7Sqje4s3XS2uW7femmYt9QtDzlwLiQwzATg8yFkgqyQRnG2D4m+KtHYdGxNJ2tmHa2PBYQFZGAFqUo5Uo42yokk4+mMU3tb6Yt2pGIZvNit12htrLiHJcdDqmlE5ynmBwdunQ1mhLDwDXuN/hpxwcl3FlMlh21XMMpktNOtcnrDShzJdbT3CkYWUjoPkQLV6N1vF1ZCbW3yiSGwpaUnrnunzFUW4g6mgXLXDNhvrbkG2JaS7a9SxGMuMk8pyF/6xkqISWwApBSScbZffDbiVdNMXr7GvDqY13ZV4jUljdia10LrKx7JB6Efe3x0Nb6rHU+Oip+oupisgG30ptaN1c1qmDzABuQgArQOmOxHw/SnKDTiElNZRWwxuaCP1pCsJVg0vN8O/lUjguKQDpRzfD8qArpt+VABj9KCOtJzfDt5UpV12/KgBcUgH60hcAOD1pQds470AGNxRjb6UE4xtQDntQAY2+lIe9BVj5eYpt3vW9vtDi0B4SX0/wCraWMZ8iexqLko8skouTwkOMED8aXqMnpUOXLirdVBYj+DF32CEBWPqab0niDfnlFZukhJPZCgkfhis71EEaFprGWDBB2wfqDSE4O/lVc3NX351IP2rMIPlII/StCVq69NbKuss5H+9V/Ooeaj8EvLSLNkn4fjXpOfKqnSNYXQD/Scr/xV/wA601axu3QXWYgeaXljH0zUXq4L2JeUmy3hcCevn23oCubGKqIjiBf4w/ZXqaQO/jKB/WlXxP1c2ARfJgT2y7k/jUfOQ+Aekn8luiogdCfpSjONxVQl8T9WkDnvk3HweI/StSZr3UEtJDl4mKyMf16x/GjzkPg55SfyXFyryFFRXoxRk6PsTz0l1TzkBha1FRJKi2kk9fOirlfF+xQ6WiWe3bpR3PSjt0PSvLhwlR3rWUnh4hCCSoJA3JO23eoS4m68bmSmww6py1sLKWwk7Pud1fToP/7Tv4k6wRE8SzMFSXVpBfcA3Sk7hI8896rtqrWdv0243cZjJmOqcLcGAlQBkOgZGR+6Op+g70o1dzf4cS6EccnJ15q2daP6toP6ingohRG/fjoVslQT+8eifjlR2FPHhVw+Y0Xp9t2SBIvUseJKkKPMUknIaB7hPc91ZPeojVMm6W4qW64aljCX6+0txib4+0dZwHn+TolIBDZIO2AEZ3qdLFqSHc4ZZZUmSD/VPtK5kHv71KcNFy5OkVGB7q1qCvZGT0Ne22kiMllYLmVe4B+dc286ig6Ysb94u7nq7MdC3nfNQT2HxOwFVwZ1lfPSPiX5z7TuelLNDltMxo1sWlJeVycyvFVjJ2I2BHWpR+7BzJK/EDhpButqltP24Trc2VPJhsrS2/FcIwp2OSfZWQTlP3snzqI1tK0THtlj1At+daH3Qq23iNH5XbQASGig4yhe3tMdMAlJriq4T6r0f/l1jvMq7PpWSGXn1JcUCcnBUcHHzz5VKdtjybhpnknwg/4zYTOt80BzxB5nB/DGCNq0P0rkgu8nX4WcUpkO6IhTJjYngFUaZGd/YzmuocaJ68w95B367ZBq2Gi9axNYwPGYWA8kkLRnP/EnzSfyr50az0DN0s267a40qXbHCZTDSXT61HeJHM4peOZzlSAAkcp5QcZNSdwU44JMyEw+tca5oSpTLhSUJlDbJSCBhRB3QRk9twa0VW+G8rog+eGXuBx13Nevw61wNLaqh6qgNyWFpS+MBxoHcHuflXdC8qwOmetOYtTWUVs9fhQO3Sk5vaxjalBqRwPw6UHv0pM/DtRzA1w7gDgnpvXkKIJGOYita43iHaWVOypCWUDYc/UnyA71GmouMaQlbNtC2VbgvOgcx+Q3AquU4w5bLYVTs4iiTJt2iW1sLlyGooJwPEUBn+dNC78UYUUqTCa9bIJBUVFI/CoTuurFuuKcdWXFE7rWSSfrTXuuum44AynJ2zzVhlqm+IoZx0GF6iV7zxDuU/KTJ5G8EFCAEgjyOOtM6bfAFKGcE+VML+mrYbUrnSoEZ96uJN1aiQ7zBYTjtzVncpS5kzaqYx6RIMvVDDbam1L/AGlayJykwULKio96jS7XsTIDiEqCVFJwoHfONq6ugdWDUduejSFpTNZwhaB8sAj4fGocvgntRIKLujwk79vOubcbp4rrTIVhxRBA+AOT+VMa7XB62urSeY8h6eddu0I/pTLiS0qUmIEe3gdVeWa40zjgkdp6T66s8iChCNgrsv40BpKmiFZx8OtdVUJDLJwQEJHspx0FcqU+EpO1VSXBFZNN9kJThBIT/aNa3iFR5M+73rIoF9PvFOa13VONIWlskFQ5ebFUs7j5M4XyD2t6FdulYEtrcSkKzkDrjrWytsp5R1qPLItpFidD/wDQuwdP9Hx/+Wmis+h43+ZWn9z/AKPj/wDLTRTWPSFrayyVu308qQnrR2+lHnTcWDd1LpGFqFCFuspTJTnw3kj2gSO/mKrJxi4Dt34oRJU7brnFcU5DnRDukkbqRkjOSBkfDtVvCkZrSutlhXqKWJkdLzZ6AjcHzHkayXUKfMeySljg+eL2qpGjZN3sWu1QGrpdFRGYWoJ6T6khln2CVDoHEgrWE+ykuK9r4vbgZA09bbzfbXpi8KvNjQ6hRmeIXUB/cKQHMYcWAAVlJwCod8gTbxM4Pw58MtTIgnQFZw8tIJT8FfL96qx3ayat4NTGzbEPXrT6FDETnJU2k90HIAJUff6YG470nlVh7Xwy9N5yPD0rLdJvWkbPZYpSpq43JPraloUUMsNpKi4vl3KEnlOO55RTZ4QaQi6S0M/H8dbsEvvSFyluJUpaQBleU7e6k4+VaWpeN0iLNWH0MvW9C1RG3XEeCpo8uVpUASXcHfnR7I3BG+a7mm9PyHuE0eyofUuXNtbjfrCkhHM462s5wNhkrHwrNUm7cex1425Ix4c8adR6mv8ApJ652K1W7SWsblJgWaVGedMxvws8q30K9kpUAdk77fjJXDziWzq3SdyvcduTFt1umyojzjzPiKV4KuVbiQgklHUjbOBUI8P415n3DhhbJOkr3ZInDm3T59zl3Nnw2HZSGVBsMK+/zbYxnqc09fRFvrZ4SC0u2a5xSgOy1zLnH5ItwMhS1HwVHcgDIJIx9KZySwULlk4Q7XaeIVnanW24oujLZQ4hyOrJHtZG2QcHHQjemtxC4KXLVCH7tDcbau7SG3GpCXCjPL0SE5PK5jYLTuBtUf6u1pptOtPFi2O33PTqYvq7DdtdXFLC+VIdfbLaseIACQoDHQkd66ELiGq0RLrMsWt7s06z4rrNo1HHFzTIbQtKWm23QThaklSlEED2elV+FjmJNS9mPnhVxM1foW6xmNQ2+TAnrPhockNBTchKdyjmT1VjHtbBRBNXL0jqyBq+2+swVjmQQHmfvNqIzg1SZziZdH7pJtk+zw764GBIErR9yS+kNpR4i3VMOkEJCdle3lJplyPSAiabvMa82a9SWm3Qku2yZzwVymhuUqTkBwH7qkE/A1bTKdcuega3Lg+k6lhO5B5fPFCfxHyqntk9KTQmooCJce63qYpZPiMoiOKUyruhZKxuD5bHtSv8fNIyFFP2PfJWO7kJCPzLtNt0WslDbTwW8dmRm0ErkNNgDcrWE4qLeIHHS1aW540CfCkPg8q3isKCD/Z/e+fSoFkcetLN7J0Zc3P+9DCR+eaxH0lLbFwI+jnWB28SY0gf+VuoyakvS8E4zUHmSye9Q8VpF4uKnVSnZ5X95pKnPoAB+QpvSdS3JzKo9luzwPQogOkf+2uxL9KMMAkWKGztnDl4H6coNcuT6VbzrfOmHYIzaeqpFwWsq/8AOKy+BHvIw/qEksRgkNq5XTWcnIj6Wvb6c7JFvcH6gUxNQWrihOAMbQV6WMncshP6qFTVb+PmpNQtr+y7dabglAyowYr8kp3xj2VGnvw/4pI1E5d7ZqO1PWe5W9xtSltQJCWlNuIykqBB5TkEV1UR+SL19j9iqkHTHFdVuTz6InNKAOzjrA/+5WmNJcV15V/RJxOD96Qz/wDsq9D11hSf2Vli2+9vBDjroXJUyGEto51c4wVBWCMJwM9elRjofjg/xC1TLtMLSlttTEaC5PM+6XNRQ6ls4UhKEJ6753PauuqCOLW2srE9p3iu0yUnS6MefrTX/wCVN5q4cTeH15F6TpxJLZw4yZCFJcRndAAPXrjfrVoLBxq1DrdN7XatG2ZxiGwXIzranpHrqgop5EqPKlHnknpTgtBvkuMterI1iY5tkwrU2pwNg74W6r3j8gKonsh2XwsumMSwXGLxdiRZ9tK2m3QPWErGFxCPeQ5j74/OpItVvgaTtEa3REZYaTlKwPaUSclSvia17fDh2lh1m2w48FlxZcUmM0GwtR7qx1PxNZMKeV7fasMp5fpGPOFuCTMMjqMVypMcuL5iDXRkoS2RitJ+UkJIzUJNNHYptmj4YSrlyazNJS4QnO4rW8dtz9qk5HnWK2SCthck+6tauQ+ae1VMlKLR1XQhKRg1hSoJO5xWqZIeJ5TkjrWs/NHXm3AqSi2ZpPBaTQ5H9C7Bv/s+P/y00Vo6CllehdOKJGTbYx6f9kmimcVwha+2S3269qO53o7fTyo7n+VNDAB+fejOO9B/j5UY/wDmKAMLzKXm1oXulYwQdx+FRvrDhgl5hxcNAfZHtFg+8nzKak0JBxt+VITgj5VTZTG1YZ1NooHxM4W3zTMj7V0opiKZBVDeiraBb8N44c9kj2HdzhYHUDPcV64yCRZdHQYEB56KtyXHgsOtqKFgYxgKSR5DOKuHxG0zCn2uXPUlTUhhvnCm/v7jAUPr1qrHFW3pmaj0bbUJ9p64+I57Oc8gBxt0HXc0j8GVFj3M0bt8Vg23ba6hWPHeKUkcuVA8pHXcjJzUdekZdXtAcJXpEaSpU68vfZrT61c62G91ucuemQMbedTHc4hQhSxt3qBPSlsb2o9CW5CXeRMOel4k7AcySnc9tyBv51fCWWQkuCtVjsyLpcEW6C+Yjyo/7UqcAQoFICuZPTG/LjIzkedOy6abnNzm5bboaeSch9lxTZ6nGMbD3c5+lPTQNldTCYuDkLwVoSFtyFxkp9YwCnlfQj2vY5VcuR2yQe3J1K0iC4HfDZPMjI5HS1ghCuygO5BxWpYKFk82y9tztNqVd3F3e7oS6oMLjpQpbfOM8jiMbJSU5z72aY/EvXDb8QskqRbiBEatd1d8dCW20YDYB9pCUhRSnB23x0rsG/WphZbecQiY02kIJUM4W+jmB23GEdqibXF6YvzIS8lJcWnxwVIB5gSpW57HK+3kK7hNlkWxq2O/Xmy3wtWZ9yIiUUBMRTq1N+XMcEE4J2+FS1o/gLxH4pcQtQaSia2FvutmSpyUZDjoZICwghspUc7mov0Aw5edWR+fmeczyIPcDf8AhV6vR9t8m0elbxCjW9UfxPst0srmg8nMA04MpG52OSR1JplpNsrNslkzayUq4KUWMKB/g0uIk9sqn8R0MjGxYW4QfPOa3o3+Cv1BIIEriUSFbkpZVsPjtVzrFru7XXQN6u7fqf2lFdQ0027FLTRyEjAHMeZSiSBkgZIzTw0tdnrzpiDKf8F6S42VOmP7qFhRB37kYwe2c03nUq8txXDwJoamU8JN88nzelf4PTT1pkXJh/X9wnyoaZC0FUDwmpTjKCtbKVFWcgDGcYqNtf8Ao7WLR3ClzVUD7QXLwrlcckc7QIUCRyjoQD3r6Xap0jchrG4z3RDEW7R5bCC00PGfSYy/2fh8n7MAgZd5vpvVHeKF3iy+AcqzsxEsvMQ3JL0oSRyOE7lQSU7KHTr2pxptLTdXNxgm0l/xwzE9TYpLdJrn/wA/kkH0ALzNicMuIn2agPXJkKdjtFHNzOhAKRjvkqA286s61dXol3utwkQJAXPt8R16Kw2StC0k8ycE9s+dQd6C/BrX2huHsC/qsK3k6tWp9uG86hh2JHCUeE66VZKQ5hRwkKVjl2qbdd3qXprU0TxnrNc33I7kd21WaStcgYUD4i3FDCQPdGUpyTXi3hJ5Z6tRk3hIauodfDSMh+6KaecLqFNuNNo9txK2lo5R5qJwKY3CfhS1piysSr54xmKS4RAdCQGUrO6HMEhRxj4VIibbEk3ATnWit1P9X4h5vC77DpkE9fnWG7uL9palbEZUPOsF1uftG9FCWNyA3ZFqjIbgMNRIbbYbSwynkSlPyrCqSJMcYWVjrlXemzKuL3jHGFMrPtBQ3+YrppWWmgArApXKWexxsUUdaO7tgHpWOXcUMYwcHvXEeuuAEpJT2KuwrhXS/MxGlvSJTTTDYyt11wIQj5qOwoim+ivHGR0P3YL3Ktq4Uq5LBWck77fKo7k8bdLNSVw/thtRQeVS0tuHmV/ZyMY+NKOIDVxbV9juMKed9nxpbgKG/iEfePwO3zrm19lsVxlDsuEsyXGrRGdKZDqD4pA/qUHufInoBXTfmNw22IjKsJSOXkPUGmlblGAl1UaR65MfUFvy1gnmVjGSfgNhW60yVPeKVOOO9SopNCjk5PlHeamGO0RnDhJyfhWFxSyFHPatAIdGSs4B86xKvMCMOV65RkFWwBWD+lWr09mWUG+i2nD9R/oFpvf/AGZG/wCUmitPh1Maf4faYcQ6lSF2uKoEdCC0mityxhci1xeSdO3XtR3O9Jnb6UZ3NNBaKfn3o+tIT+tLmgAHbesatyN69g9KxSX24rCnXlhttI3Uegozg6htcSJPq2mXR/vXENn5df4VV2+M/aXFi3uts+MuAw44ASSE9cqAAPnuanbijq2JLaixIrge8JfO5hJGTjGBnrVJtZapnzta6kmQbtJitouLVtR9mrLbjjud/EWncpASrCRjc5OcUlvfi2enouj6VyWQmyEutr5uVR3TsO9RxqKJbrtDlwZimHYjiC06Hvd3G4OehxTZ4f6gvd5urwkapkyIjJVyMS1NJS6ArCVZwDkDrjbNc/WT3FC2365PWx1q4WYOc8ZHq7DgaZxkFWSD1Kgd87VGEGnk5JprAWnR9qsVvLKIjE5LRK2pi1B4KB29lecnYkb7jJrmau0TZp8dZMd1HMAUhLyglIAxsM4+H4VxDxC1NZSU3fSEJcRR8RS4EdyIcnqsEcyCT+da1/4mQ7jyIakTrSlhX/W2UKaUVEeyVpz0+ONq1rJVgYEvQMi1SHC3JdctzisOR0lJcHfI5hgnPaov4sWCAIa3YnhPPNZQG0RVMPNpGAAoI9kHbuKn2DcZFxbDUpiPJRLKlofhvp8NKc+yr2tyCArpnpUc8RoEr1Rgy461vLSrnW2kFtODsc+ZGKkuCcVyQrw7aWzeo5UlbRUoJIKva6+dW79FzUSx6aVwtDgcdX9iOK9bcX+0OWGjyAd8ZH4VWDSsVxd9aV4aWylYUnm2wR0q0vo8ORmPS50xPWWVTZUJTLspGEOLIje0AD1xy9a26SX4pDX1Py6n+ZaXScKQnh3r6M+mS0tzDimnIwwNgAEpTklWw88Zzmntwkeb/wAX9pKfFSltLjI8QnblcI6En86Y8NVst9o1s1MebWhpMfkEaU5ICHCtwMgFvGEJKs4JJyVZ2xTv4Nuqd0KxkpWGpD6chKs4DnUg7jI3+temuTcJS/NfsePpaU4r8n+5wdSWoL4zWxxy23NZlFxwPKlpDDpLZBUgYylI2Ck5wcDFUc17bAdLXOKWOaOIzgdVy5TsNz8Nsmr163g2ROuY0yTcsXJp+EtMF9PIHMKCUhL/ACkoSScltPUVVXU7X+Zmt4boQnwXltpTnuOYL5R94diKc/T7NsGku0l/n+TNbDEs/Df7fwW94ua0d09w609Bs7q3hPlW+M8ILpUoQizzKVzJ3QhXKgFW2UqOOtQ5EBYfSqBamkKSkpduKW0spWObZCAN+UdqZXot365674L6fu18mInP2+L9jheQClpt1YaSvHVSE4GTvggdqli4LSpoBa+RKfd2xXy6+cnNx9kfVNJVFR3dtiofcYSnxUhJI7GtC8SQ6kgHG3nXAnXx1DjaeYulSsJz5dyK1X7w2rxOZY5En3s9qxyWFwM40y+5g7JSw9hXtAV6h/aN9nqjW6Mt9SEeK6UJUooQFBJOACT7w2AJ+Fc+LClakurFttrXrMyUrw2Gc4KlfHyA6n4CpA0JB0vbNZs2NarhJ1WmFJfck225liK2yjlKmwUjKz0PTqDXKqnN89FWovjVF/JDkPVL1x15Gs4YWzF5x4ni55nc/ewQCEnGwxXQ9I+1x1cEtSf5OkJSGFYCeuH0U59QM6CZ1bb7fpjTTlq1CZzMiVdJE1Uj1ljCk451HKQFb4wM960PSSlR2uCOoUIeadecciMoQk5J55LYFMoQUVhHn/GnZNNsqPc7IRJUsE7Yya2rdbFKQFAEn4VIJ02mZFkp3HOSAcVzrBGDCzE5cqbODkb0j3NnsXBJHNYh3BiPzRZ8uKo9mXVJrOzebtGIS7MluEbcy3CSaerFuSjCgMnyxXRZ03HuQCXEjzxihtoqa4GWlcyclJckOuDyKztXattk8X7uP7wzXa/o0u1LBSkKSo7Ab4rvxICBynoRv0rmckHwi2nCqElvhfo9Bx7Nnhj/ANBFFbnDtkI4f6YSFbC1xR/6SaKZRjwhM5csmrt9KO5ozt9KM7mnQlA/xooJ/WjNAAO1c+/QE3S1Soi88rjR93rkbiugD0pFfDyqMllNAVY1JIS23IMiS3HUgqSouKCQkjruTgVG0rQGn5ijcuRtC3XOZTzM5aPEUo4BGF4Jznp5mp54saNtlyeuUOdBRKjykOFxkpB521JKVjfzBNVz0/6OWpIdvsenb/drVJ4e2W6pvkBpjmNxmKSrmQy4cew2lRyU53OcZzt5iLnQtnwanibyZJvBCwvNMsAOspYKiB6xzlOTv72cfXf6Vy18A7a2rxGX7gMKI5kugbnPTCfj2qwsTQFpbuMy5rgMR3Zz/rUsso5PHc5QAt397AGAOg+dUl4/w39J8aLoqDDS7bpai+yVKdQ24lSRzY5DnZXb6VZC6xshJJEqvcJXYyC63qO/xmlLz+ymlIBB6DHUfOm5deBUSS4qUq5TnVlIyX0pXzH949Dk43rHpZiTqLTCJseKl15aicsKV4qQNuZQOAgbYOcnyFOSyaISqR492nO8wQFojsOK8BtXKM4ycqJOd1dOwFXrUSDaiPF+jOi4SWXDOdUOqUGIkYGMAAhW3TO+9N7Wno13a1QXnYN5cwpW6iwtAGAdtlEdPh2qb5fqzK3GIylmaSQllpxS9xnrjYDbvUScQdYKjPJ5jLVd1ILSbfFmEtcxICS7hXKD02G/tYqcb5TJKCT5Io4d+j/fZ+r4cZiI1LU84nw3TKLZxnBJyM9T0qwMLR8jhj6ZWhbDc4jDT8yE0A2lRWHkuNONkDuCeU5HwppaNe1TpaFJ1TqDVCtP+22YdmcdCJMhP90HnQnIwTgnGd+1Rxr2XxJ4q69naxuXFu3wby+vMddthugwWxnkaaOApKU5ODnOST3Na9HOXiOc+kT16hLTwrj23zk+oULhHZodvnQG7RIFuuJQXofiuqZUUHKTgq2PyNdWy6Zh6Uh+oQbZ6hH51LU1g+HzK6qOTn86+UUfh/xAuZxL476kk77erh8b9+rorqMej5qO4OKMjiprOTzncN+LuPq6afy1WeG2edjo9vSR9DeIdtu9wvja4H2C1Dc9Xdfk3FaC6VtLCktnKtkncgjBGMZ3qsOtQlMviGwttqQy7JeLMlpxKWWllSyVAFQ9heQARnfFRJF9Eq2ycm7ap11O5iAo9CR5HYk08dPeiZwmYdadu0fU10Wnqmaw85n5gIx+dbKfqqpWNmfb/Kf/AEVS+nbnnd/v+sy+hmm42jSNzZgQ23oD0xlDzbi886neflOeiSnkwPgd6l/UN1lx5HgPxJMNzqQ8OZP/AAke99Kd1v1Bw90pw6h6Vssy46OixpDUhp612IJeS62coyXAUq8jkdCRTKmahtuotTWCO/xddtVriyC/NuEyDDtrrDXhLASzgrK3VKwPcCQnmPXlryl9atk5Lg9Zo9ROhY25Gs9KmSHG0xIsmRKeWptooQfbIGVJbBABO4yQa3Ydokpv1otc+Qyy7MuzNtfYivJW8wpSwlQVjISob7Gpr01c+BdjU87E1qzeb4WlMtXmfNenSGArqUZHKg/BAGeh2qPtdax0DdbvEn3bjJ6u7AuCbm1GtGleRHipWVpyV8xVue5rPGhP7uTdb9SumsRjg6NuiWmwcfuHrmnrmmZaBdJDfjpKipSUpeQrnUoDJHIQQKy6Dah2bjjZ5zMh0x5lknvgIjLCg2pvxEewoZzgjbJzXKuHGThRqnV1pvrmsNVzrpb5Zmx0wLVHisl3fJWFJ9oHmOxNPm16t0PPu8HULcrUZuEZosxpMi4tRUobKeUpCUYAGO1a1HHCE8t8vVI53Cu027VPHi6szYSJsOdp5a3GJsZKS7+3RupvGxB8sY7Uw/Sw0Pa3NOst6bgQrdFGooQeEVnkK2m1qJ+YBSk/SpNm8S9J6ccnyrW9Ft0yftLnNzDOnvpByGwrJUE5OeUYFQXqXXsjWuqG2n4b9ss8fmRCS8QorV1UtZGwWfyGBnOartsVUW889GnS6eVlkc9L3Odb4iENN43KcH6025Fo+z9TuOoB5HvfJ7U/LdZ5DjyW2Ii3yRzYQCTj5DtXYe4cXq9uRkxrW+h0LOHFNkJH97Pb5Uk2NrhHq53QiuWNuJbUZBx7VdOJBbYXzAnmPntUm2LgLPDKBLcP9pDY7/M0+bLwRhRSlRjKccxv4quYfh0rUtPZJdCuzWQj0QXGtEmeSGo7j39xOa7tp4c3GYsFaUx05wfEFWHicPksJCUx0JAH3QBXdg6IGwLWc1phpFn1GKeub4SMui9OCFo6xR1OJKmoDDZIGxw2kUU8oFqTFgx2QnAbbSjHlgYopgqYoXO6TeTq4OO/SjByetHbp2o7natJmAg/HrS4PxpD8u9H0oAADt1pDkEfKlHbakI6bdqDgw+JltDiYc1I2SosrPc8w2H5GoBsT50zxXkwVLW6Lg3lOxICh2J6Y2+matHqW3/aNnks4HOE86SR0Kd9vzqrnE6Mu3zbZemEoSuNJQOZTZVsVDPTfsN+2aR6uO2eV7mqt8EmTQ69DeQk5JQsDFRLqzQlu1pDRAnIcKAQoJQrldbX25fj/wDDUsRLuzMLAbIcS8nnC87ZO+NvhvXJ1hMRZIE2Si3ybxKYbLn2fbylD739gq6pGNyQOYgHG5FYovDJN5Iz0ZwghaLjSIFvujsp99S5ExuQtRLR83HPcRtscntTL1De7ZA8di1B3VKAFZ9R2aJGeZHjKxzYPXlBHxrf1Xcr9f0Q2dXSY9ksLjbbkXS9lBSqSSclwNq9pSMgZU6OuQBXW0zwgumt2moz8JFntzxK/s23uHx3lFWSt53un4DAH5VKMMvJwjXS72o9XLVFsxbtsRsZcRDSpuOlZGCFObqUTk4SM79qk7TnowXTS3hTP6KyL9KDaXg+wqO20hWATyIdcCk9OmMmrMcO+EFq0NHZCY7JfaACEIQA01jpyjufjUgIHKMHfemtWm/ukVOftEoFdNc2iFc1puWjJTU1oeG6H4sZTicdASVE/htWzp3iJC1Nd2bRY9JzJFwdUEobYYYIT5lfL7qQN8nAq5equFelNauIdvdhhXJxIwHXkHxPqoEE1u2PRdj0pETGs9qi22N3bjNhPOf7X731ralYn2sfoWPy7jna936kA/4uNVDHOzbGsJBCTKUPps3isb2i9YsoPhs2kHG3NcnT/wC1mrFOWlDp91OOwxWBywoPZP4VdkyOCbK2uaa14fZUiwNpPf1mSr/6RWo7pHWL+W1z7GynzSxIcUPxdFWWc0ylwEbY8sVqr0m1+4jHly7VzczqiigfH/hjqZMGE2zeYi50pxaUtot5Q0lAxzLWorUdiQBVd7hwK1HHUt5+/pLpJViPESnCseZr6R+kLpFUFqyXJDYEdsOsqUkYwo8qh+IB/Cq6XuI28CoAHmJVnHXNKNTdKEsI9V9N0ld0N0inKbFqDTz5575LbdzhBaAA+tMLUVx1ZqHUX2azcZb7+fbId3x59OlWm15ply4pQzCj+LMcWlDTSE+0tSiAkD4kkCupL9HmTwu4iQ7PLSmVMVBZkSpQT7CnnBzOIQf3UkBOPhnvUK7pSjlmy3R1Qmoe7K3ad4QX5ZQ9NnyEealLURUxaL0K5a0JLpTKB/1u6sfMGpwl6RajMEBKcDsBWxoPQ8nUWq4dqitJ8SU4lI5gSAnus47AZNUSslY9qJ+WhTHe/Y86L0u5PejsQ2VPPKA9hlsdPNW2w+NTvpHgW0yj1i4JakuEZSxjKEeeR3NS9ofhHa9EwUxYjZK+rrrhBU4rzJ/h0p6s2htoAYHSt1ekUOZnnr9c5vbXwiN7Hw0iwAfBjtoz5CndB0gGQCEJ2pyNxkN9AK2EgAdK3RhFdIWysk+2chqwNpTugZzWyi0toxhABrfHy70dxtVmCvJpot6UndINZ0sBOMDFZe3TtR26dq6cPWVedFJ9KKAFxt9KMbmjt9KO5oACP1pcUh/jS0AIB0pCM/hSjtXlSgPwoA8ujKcAZqA+LVh8K3XGGBnwwtxCsbk9U/mKn3nPlTE4jWsO+HK8PxApPgqB6YwcVg1kN1efgnB4ZV1niXdHrVBs1pWLMFj1M3ZpPiynXuQqLbKScIAGE85yQebGMZrxp3U+pbhY4bOkWYza7k4tUu8rSXXWVJPK4SpR/aL26nOPPNd3TfBx5653BpctxcOVc/tBmM2NyvG52GQP7I/HcirB6U4bM25KHJrTYwAhLDSRgYHfGw+QpVVVKx8FreFki3hjwKXHk+uvl2ZcXCFSbnOJUpRx93O+dz0PQ9asDY7FGscRLUdlDagMKXjKlfM1vsspYQlCR7KRgAdhXrsadVURr/UqcnIQoyT1pcYTil7mg/xrTggeeQ0vLkAUtA7V0BAnHbtQU9dqP5Up70AIU5ztXktA5r3Rt+dADT4maIZ17pCVaVu+rO5DjL+M+GsdD/D61UDU/CfWOnJbzMqxSXmG9zJjDxUFPY+zv9MVeskJAztWNQwoLBPy86y20RteX2MtLr7NKtq5RUngNwLfvOqYmpL5b3Y0G2q8WIzJbKFPvfdVgj3U7n54qcOKPByBxAixno4REvkI80eUtGUqGc8i8fdJ+oqRj7XXP417SvPUV2umNcNiKrtXbfYrW+UVAv8AwR1XHlOBq0LcBJylnDiSe/KvPTyzipJ4CcHJ+k7y7fryyiPJLRZjRieZSASOZRxsDgYxU6Dk5scqQa94HaoR0sIT3oss11tkNj6PKUYxtSkZ/ClHak/lWvAuAjANLig96K6AAfrRjcUD+NHcUAGNvpRjb6UdvpR2+lAC4ooooA9ZOPpRk5NFFAASfzoyaKKAAE7V5UkKxnsKKKAFIwDXOv1pTebc5HKw2SQQsp5sEfDvRRXGk1hnUYrRp6LZkczXMt3GPEVjNdRO6R2+VFFRjCMVhIBQMDbypcbfSiipnAxuaCP1oooAMUAdKKKAEx+lKR1oooAMUY/WiigBFJCsA9KOUY+lFFAByCjlG9FFAHktJ5s969BIFFFACgdKTH6UUUAKR1oxRRQAAfrRjcUUUAGNvpRjb6UUUALiiiigD//Z"/>
          <p:cNvSpPr>
            <a:spLocks noChangeAspect="1" noChangeArrowheads="1"/>
          </p:cNvSpPr>
          <p:nvPr/>
        </p:nvSpPr>
        <p:spPr bwMode="auto">
          <a:xfrm>
            <a:off x="1190626" y="-685800"/>
            <a:ext cx="1964531" cy="142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916832"/>
            <a:ext cx="4176464" cy="49411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09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schemeClr>
          </a:solidFill>
        </p:spPr>
        <p:txBody>
          <a:bodyPr>
            <a:normAutofit/>
          </a:bodyPr>
          <a:lstStyle/>
          <a:p>
            <a:r>
              <a:rPr lang="en-IN" sz="4000" dirty="0" smtClean="0">
                <a:latin typeface="Algerian" pitchFamily="82" charset="0"/>
              </a:rPr>
              <a:t>Expected outcomes</a:t>
            </a:r>
            <a:endParaRPr lang="en-IN" sz="4000" dirty="0">
              <a:latin typeface="Algerian" pitchFamily="82" charset="0"/>
            </a:endParaRPr>
          </a:p>
        </p:txBody>
      </p:sp>
      <p:sp>
        <p:nvSpPr>
          <p:cNvPr id="3" name="Content Placeholder 2"/>
          <p:cNvSpPr>
            <a:spLocks noGrp="1"/>
          </p:cNvSpPr>
          <p:nvPr>
            <p:ph idx="1"/>
          </p:nvPr>
        </p:nvSpPr>
        <p:spPr/>
        <p:txBody>
          <a:bodyPr>
            <a:normAutofit fontScale="77500" lnSpcReduction="20000"/>
          </a:bodyPr>
          <a:lstStyle/>
          <a:p>
            <a:pPr marL="0" indent="0">
              <a:buNone/>
            </a:pPr>
            <a:endParaRPr lang="en-IN" dirty="0"/>
          </a:p>
          <a:p>
            <a:pPr lvl="0">
              <a:buFont typeface="Wingdings" pitchFamily="2" charset="2"/>
              <a:buChar char="v"/>
            </a:pPr>
            <a:r>
              <a:rPr lang="en-IN" sz="3100" dirty="0">
                <a:latin typeface="Andalus" pitchFamily="18" charset="-78"/>
                <a:cs typeface="Andalus" pitchFamily="18" charset="-78"/>
              </a:rPr>
              <a:t>Norms on NPA to improve asset quality, recovery, liquidity and the balance sheets of banks</a:t>
            </a:r>
          </a:p>
          <a:p>
            <a:pPr lvl="0">
              <a:buFont typeface="Wingdings" pitchFamily="2" charset="2"/>
              <a:buChar char="v"/>
            </a:pPr>
            <a:r>
              <a:rPr lang="en-IN" sz="3100" dirty="0">
                <a:latin typeface="Andalus" pitchFamily="18" charset="-78"/>
                <a:cs typeface="Andalus" pitchFamily="18" charset="-78"/>
              </a:rPr>
              <a:t>Consolidation of banks &amp; new players to bring competition, innovation and productivity. It would also bring economies of scale</a:t>
            </a:r>
          </a:p>
          <a:p>
            <a:pPr lvl="0">
              <a:buFont typeface="Wingdings" pitchFamily="2" charset="2"/>
              <a:buChar char="v"/>
            </a:pPr>
            <a:r>
              <a:rPr lang="en-IN" sz="3100" dirty="0">
                <a:latin typeface="Andalus" pitchFamily="18" charset="-78"/>
                <a:cs typeface="Andalus" pitchFamily="18" charset="-78"/>
              </a:rPr>
              <a:t>Conversion of Urban banks into commercial banks could aid them to operate in mainstream with lower risk.</a:t>
            </a:r>
          </a:p>
          <a:p>
            <a:pPr lvl="0">
              <a:buFont typeface="Wingdings" pitchFamily="2" charset="2"/>
              <a:buChar char="v"/>
            </a:pPr>
            <a:r>
              <a:rPr lang="en-IN" sz="3100" dirty="0">
                <a:latin typeface="Andalus" pitchFamily="18" charset="-78"/>
                <a:cs typeface="Andalus" pitchFamily="18" charset="-78"/>
              </a:rPr>
              <a:t>Higher technology usage to help in </a:t>
            </a:r>
            <a:r>
              <a:rPr lang="en-IN" sz="3100" dirty="0" smtClean="0">
                <a:latin typeface="Andalus" pitchFamily="18" charset="-78"/>
                <a:cs typeface="Andalus" pitchFamily="18" charset="-78"/>
              </a:rPr>
              <a:t>up gradation, </a:t>
            </a:r>
            <a:r>
              <a:rPr lang="en-IN" sz="3100" dirty="0">
                <a:latin typeface="Andalus" pitchFamily="18" charset="-78"/>
                <a:cs typeface="Andalus" pitchFamily="18" charset="-78"/>
              </a:rPr>
              <a:t>design more e-products; also sustain and scale business</a:t>
            </a:r>
          </a:p>
          <a:p>
            <a:pPr>
              <a:buFont typeface="Wingdings" pitchFamily="2" charset="2"/>
              <a:buChar char="v"/>
            </a:pPr>
            <a:r>
              <a:rPr lang="en-IN" sz="3100" dirty="0">
                <a:latin typeface="Andalus" pitchFamily="18" charset="-78"/>
                <a:cs typeface="Andalus" pitchFamily="18" charset="-78"/>
              </a:rPr>
              <a:t>Financial deepening to make banking more inclusive, improve geographical coverage, reduce regional imbalances and credit to the unorganised sector</a:t>
            </a:r>
          </a:p>
        </p:txBody>
      </p:sp>
    </p:spTree>
    <p:extLst>
      <p:ext uri="{BB962C8B-B14F-4D97-AF65-F5344CB8AC3E}">
        <p14:creationId xmlns:p14="http://schemas.microsoft.com/office/powerpoint/2010/main" val="366041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457202"/>
            <a:ext cx="7848872" cy="685799"/>
          </a:xfrm>
        </p:spPr>
        <p:txBody>
          <a:bodyPr>
            <a:normAutofit fontScale="90000"/>
          </a:bodyPr>
          <a:lstStyle/>
          <a:p>
            <a:r>
              <a:rPr lang="en-US" dirty="0" smtClean="0">
                <a:solidFill>
                  <a:srgbClr val="002060"/>
                </a:solidFill>
                <a:latin typeface="Algerian" pitchFamily="82" charset="0"/>
              </a:rPr>
              <a:t>Summarizing The Reforms</a:t>
            </a:r>
            <a:endParaRPr lang="en-US" dirty="0">
              <a:solidFill>
                <a:srgbClr val="002060"/>
              </a:solidFill>
              <a:latin typeface="Algerian" pitchFamily="82" charset="0"/>
            </a:endParaRPr>
          </a:p>
        </p:txBody>
      </p:sp>
      <p:sp>
        <p:nvSpPr>
          <p:cNvPr id="3" name="Subtitle 2"/>
          <p:cNvSpPr>
            <a:spLocks noGrp="1"/>
          </p:cNvSpPr>
          <p:nvPr>
            <p:ph type="subTitle" idx="1"/>
          </p:nvPr>
        </p:nvSpPr>
        <p:spPr>
          <a:xfrm>
            <a:off x="0" y="1524000"/>
            <a:ext cx="7886700" cy="5562600"/>
          </a:xfrm>
        </p:spPr>
        <p:txBody>
          <a:bodyPr>
            <a:normAutofit/>
          </a:bodyPr>
          <a:lstStyle/>
          <a:p>
            <a:pPr marL="457200" indent="-457200" algn="l">
              <a:buFont typeface="Wingdings" pitchFamily="2" charset="2"/>
              <a:buChar char="v"/>
            </a:pPr>
            <a:r>
              <a:rPr lang="en-US" sz="2800" dirty="0">
                <a:solidFill>
                  <a:schemeClr val="tx1"/>
                </a:solidFill>
                <a:latin typeface="Andalus" pitchFamily="18" charset="-78"/>
                <a:cs typeface="Andalus" pitchFamily="18" charset="-78"/>
              </a:rPr>
              <a:t>Long term relationship</a:t>
            </a:r>
          </a:p>
          <a:p>
            <a:pPr marL="457200" indent="-457200" algn="l">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Pervasive in covering all </a:t>
            </a:r>
          </a:p>
          <a:p>
            <a:pPr algn="l"/>
            <a:r>
              <a:rPr lang="en-US" sz="2800" dirty="0" smtClean="0">
                <a:solidFill>
                  <a:schemeClr val="tx1"/>
                </a:solidFill>
                <a:latin typeface="Andalus" pitchFamily="18" charset="-78"/>
                <a:cs typeface="Andalus" pitchFamily="18" charset="-78"/>
              </a:rPr>
              <a:t>      problem </a:t>
            </a:r>
            <a:r>
              <a:rPr lang="en-US" sz="2800" dirty="0">
                <a:solidFill>
                  <a:schemeClr val="tx1"/>
                </a:solidFill>
                <a:latin typeface="Andalus" pitchFamily="18" charset="-78"/>
                <a:cs typeface="Andalus" pitchFamily="18" charset="-78"/>
              </a:rPr>
              <a:t>areas</a:t>
            </a:r>
          </a:p>
          <a:p>
            <a:pPr marL="457200" indent="-457200">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Passed through a series </a:t>
            </a:r>
            <a:r>
              <a:rPr lang="en-US" sz="2800" dirty="0" smtClean="0">
                <a:solidFill>
                  <a:schemeClr val="tx1"/>
                </a:solidFill>
                <a:latin typeface="Andalus" pitchFamily="18" charset="-78"/>
                <a:cs typeface="Andalus" pitchFamily="18" charset="-78"/>
              </a:rPr>
              <a:t>of</a:t>
            </a:r>
          </a:p>
          <a:p>
            <a:pPr algn="l"/>
            <a:r>
              <a:rPr lang="en-US" sz="2800" dirty="0" smtClean="0">
                <a:solidFill>
                  <a:schemeClr val="tx1"/>
                </a:solidFill>
                <a:latin typeface="Andalus" pitchFamily="18" charset="-78"/>
                <a:cs typeface="Andalus" pitchFamily="18" charset="-78"/>
              </a:rPr>
              <a:t>     discussion</a:t>
            </a:r>
            <a:endParaRPr lang="en-US" sz="2800" dirty="0">
              <a:solidFill>
                <a:schemeClr val="tx1"/>
              </a:solidFill>
              <a:latin typeface="Andalus" pitchFamily="18" charset="-78"/>
              <a:cs typeface="Andalus" pitchFamily="18" charset="-78"/>
            </a:endParaRPr>
          </a:p>
          <a:p>
            <a:pPr marL="457200" indent="-457200">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Mentioned in the annual </a:t>
            </a:r>
            <a:endParaRPr lang="en-US" sz="2800" dirty="0" smtClean="0">
              <a:solidFill>
                <a:schemeClr val="tx1"/>
              </a:solidFill>
              <a:latin typeface="Andalus" pitchFamily="18" charset="-78"/>
              <a:cs typeface="Andalus" pitchFamily="18" charset="-78"/>
            </a:endParaRPr>
          </a:p>
          <a:p>
            <a:pPr algn="l"/>
            <a:r>
              <a:rPr lang="en-US" sz="2800" dirty="0">
                <a:solidFill>
                  <a:schemeClr val="tx1"/>
                </a:solidFill>
                <a:latin typeface="Andalus" pitchFamily="18" charset="-78"/>
                <a:cs typeface="Andalus" pitchFamily="18" charset="-78"/>
              </a:rPr>
              <a:t> </a:t>
            </a:r>
            <a:r>
              <a:rPr lang="en-US" sz="2800" dirty="0" smtClean="0">
                <a:solidFill>
                  <a:schemeClr val="tx1"/>
                </a:solidFill>
                <a:latin typeface="Andalus" pitchFamily="18" charset="-78"/>
                <a:cs typeface="Andalus" pitchFamily="18" charset="-78"/>
              </a:rPr>
              <a:t>    report of </a:t>
            </a:r>
            <a:r>
              <a:rPr lang="en-US" sz="2800" dirty="0">
                <a:solidFill>
                  <a:schemeClr val="tx1"/>
                </a:solidFill>
                <a:latin typeface="Andalus" pitchFamily="18" charset="-78"/>
                <a:cs typeface="Andalus" pitchFamily="18" charset="-78"/>
              </a:rPr>
              <a:t>RBI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96752"/>
            <a:ext cx="4644008" cy="5661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4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ircle(in)">
                                      <p:cBhvr>
                                        <p:cTn id="13" dur="2000"/>
                                        <p:tgtEl>
                                          <p:spTgt spid="3">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circle(in)">
                                      <p:cBhvr>
                                        <p:cTn id="16" dur="2000"/>
                                        <p:tgtEl>
                                          <p:spTgt spid="3">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circle(in)">
                                      <p:cBhvr>
                                        <p:cTn id="19" dur="2000"/>
                                        <p:tgtEl>
                                          <p:spTgt spid="3">
                                            <p:txEl>
                                              <p:pRg st="6" end="6"/>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ircle(in)">
                                      <p:cBhvr>
                                        <p:cTn id="22" dur="2000"/>
                                        <p:tgtEl>
                                          <p:spTgt spid="3">
                                            <p:txEl>
                                              <p:pRg st="8" end="8"/>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circle(in)">
                                      <p:cBhvr>
                                        <p:cTn id="25"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152403"/>
            <a:ext cx="6743700" cy="838199"/>
          </a:xfrm>
        </p:spPr>
        <p:txBody>
          <a:bodyPr>
            <a:normAutofit/>
          </a:bodyPr>
          <a:lstStyle/>
          <a:p>
            <a:r>
              <a:rPr lang="en-US" dirty="0">
                <a:solidFill>
                  <a:srgbClr val="002060"/>
                </a:solidFill>
                <a:latin typeface="Algerian" pitchFamily="82" charset="0"/>
              </a:rPr>
              <a:t>Future Of Banking </a:t>
            </a:r>
          </a:p>
        </p:txBody>
      </p:sp>
      <p:sp>
        <p:nvSpPr>
          <p:cNvPr id="3" name="Subtitle 2"/>
          <p:cNvSpPr>
            <a:spLocks noGrp="1"/>
          </p:cNvSpPr>
          <p:nvPr>
            <p:ph type="subTitle" idx="1"/>
          </p:nvPr>
        </p:nvSpPr>
        <p:spPr>
          <a:xfrm>
            <a:off x="0" y="1219200"/>
            <a:ext cx="7943850" cy="5791200"/>
          </a:xfrm>
        </p:spPr>
        <p:txBody>
          <a:bodyPr>
            <a:normAutofit/>
          </a:bodyPr>
          <a:lstStyle/>
          <a:p>
            <a:pPr marL="457200" indent="-457200" algn="l">
              <a:buFont typeface="Wingdings" pitchFamily="2" charset="2"/>
              <a:buChar char="v"/>
            </a:pPr>
            <a:r>
              <a:rPr lang="en-US" sz="2800" dirty="0">
                <a:solidFill>
                  <a:schemeClr val="tx1"/>
                </a:solidFill>
                <a:latin typeface="Andalus" pitchFamily="18" charset="-78"/>
                <a:cs typeface="Andalus" pitchFamily="18" charset="-78"/>
              </a:rPr>
              <a:t>Multilayer banking structure</a:t>
            </a:r>
          </a:p>
          <a:p>
            <a:pPr marL="457200" indent="-457200" algn="l">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Dilution of government stake PSBs</a:t>
            </a:r>
          </a:p>
          <a:p>
            <a:pPr marL="457200" indent="-457200" algn="l">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Slow growth rate of the </a:t>
            </a:r>
            <a:endParaRPr lang="en-US" sz="2800" dirty="0" smtClean="0">
              <a:solidFill>
                <a:schemeClr val="tx1"/>
              </a:solidFill>
              <a:latin typeface="Andalus" pitchFamily="18" charset="-78"/>
              <a:cs typeface="Andalus" pitchFamily="18" charset="-78"/>
            </a:endParaRPr>
          </a:p>
          <a:p>
            <a:pPr algn="l"/>
            <a:r>
              <a:rPr lang="en-US" sz="2800" dirty="0">
                <a:solidFill>
                  <a:schemeClr val="tx1"/>
                </a:solidFill>
                <a:latin typeface="Andalus" pitchFamily="18" charset="-78"/>
                <a:cs typeface="Andalus" pitchFamily="18" charset="-78"/>
              </a:rPr>
              <a:t> </a:t>
            </a:r>
            <a:r>
              <a:rPr lang="en-US" sz="2800" dirty="0" smtClean="0">
                <a:solidFill>
                  <a:schemeClr val="tx1"/>
                </a:solidFill>
                <a:latin typeface="Andalus" pitchFamily="18" charset="-78"/>
                <a:cs typeface="Andalus" pitchFamily="18" charset="-78"/>
              </a:rPr>
              <a:t>    economy</a:t>
            </a: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endParaRPr lang="en-US" sz="2800" dirty="0">
              <a:solidFill>
                <a:schemeClr val="tx1"/>
              </a:solidFill>
              <a:latin typeface="Andalus" pitchFamily="18" charset="-78"/>
              <a:cs typeface="Andalus" pitchFamily="18" charset="-78"/>
            </a:endParaRPr>
          </a:p>
          <a:p>
            <a:pPr marL="457200" indent="-457200" algn="l">
              <a:buFont typeface="Wingdings" pitchFamily="2" charset="2"/>
              <a:buChar char="v"/>
            </a:pPr>
            <a:r>
              <a:rPr lang="en-US" sz="2800" dirty="0">
                <a:solidFill>
                  <a:schemeClr val="tx1"/>
                </a:solidFill>
                <a:latin typeface="Andalus" pitchFamily="18" charset="-78"/>
                <a:cs typeface="Andalus" pitchFamily="18" charset="-78"/>
              </a:rPr>
              <a:t>Difficulty in entry at the </a:t>
            </a:r>
            <a:endParaRPr lang="en-US" sz="2800" dirty="0" smtClean="0">
              <a:solidFill>
                <a:schemeClr val="tx1"/>
              </a:solidFill>
              <a:latin typeface="Andalus" pitchFamily="18" charset="-78"/>
              <a:cs typeface="Andalus" pitchFamily="18" charset="-78"/>
            </a:endParaRPr>
          </a:p>
          <a:p>
            <a:pPr algn="l"/>
            <a:r>
              <a:rPr lang="en-US" sz="2800" dirty="0">
                <a:solidFill>
                  <a:schemeClr val="tx1"/>
                </a:solidFill>
                <a:latin typeface="Andalus" pitchFamily="18" charset="-78"/>
                <a:cs typeface="Andalus" pitchFamily="18" charset="-78"/>
              </a:rPr>
              <a:t> </a:t>
            </a:r>
            <a:r>
              <a:rPr lang="en-US" sz="2800" dirty="0" smtClean="0">
                <a:solidFill>
                  <a:schemeClr val="tx1"/>
                </a:solidFill>
                <a:latin typeface="Andalus" pitchFamily="18" charset="-78"/>
                <a:cs typeface="Andalus" pitchFamily="18" charset="-78"/>
              </a:rPr>
              <a:t>    market </a:t>
            </a:r>
            <a:r>
              <a:rPr lang="en-US" sz="2800" dirty="0">
                <a:solidFill>
                  <a:schemeClr val="tx1"/>
                </a:solidFill>
                <a:latin typeface="Andalus" pitchFamily="18" charset="-78"/>
                <a:cs typeface="Andalus" pitchFamily="18" charset="-78"/>
              </a:rPr>
              <a:t>level </a:t>
            </a:r>
            <a:endParaRPr lang="en-US" sz="2800" dirty="0" smtClean="0">
              <a:solidFill>
                <a:schemeClr val="tx1"/>
              </a:solidFill>
              <a:latin typeface="Andalus" pitchFamily="18" charset="-78"/>
              <a:cs typeface="Andalus" pitchFamily="18" charset="-78"/>
            </a:endParaRPr>
          </a:p>
          <a:p>
            <a:endParaRPr lang="en-US" sz="2800" dirty="0">
              <a:solidFill>
                <a:schemeClr val="tx1"/>
              </a:solidFill>
              <a:latin typeface="Andalus" pitchFamily="18" charset="-78"/>
              <a:cs typeface="Andalus" pitchFamily="18" charset="-78"/>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564904"/>
            <a:ext cx="4860032" cy="42085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764704"/>
            <a:ext cx="741682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770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IN" dirty="0" smtClean="0"/>
              <a:t>FLOW</a:t>
            </a:r>
            <a:endParaRPr lang="en-IN" dirty="0"/>
          </a:p>
        </p:txBody>
      </p:sp>
      <p:sp>
        <p:nvSpPr>
          <p:cNvPr id="3" name="Content Placeholder 2"/>
          <p:cNvSpPr>
            <a:spLocks noGrp="1"/>
          </p:cNvSpPr>
          <p:nvPr>
            <p:ph idx="1"/>
          </p:nvPr>
        </p:nvSpPr>
        <p:spPr>
          <a:xfrm>
            <a:off x="457200" y="1412776"/>
            <a:ext cx="8229600" cy="5184576"/>
          </a:xfrm>
        </p:spPr>
        <p:txBody>
          <a:bodyPr>
            <a:normAutofit lnSpcReduction="10000"/>
          </a:bodyPr>
          <a:lstStyle/>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Banking sector in India</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Growth phases in banking sector</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Banking reforms in India</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Decline in productivity and profitability</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Reforming phase</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First and second phase reforms and implementations and impacts</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Recent and future banking reforms and technology advances.</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KYC norms </a:t>
            </a:r>
            <a:endParaRPr lang="en-IN" sz="2400" dirty="0">
              <a:solidFill>
                <a:schemeClr val="accent1">
                  <a:lumMod val="50000"/>
                </a:schemeClr>
              </a:solidFill>
              <a:latin typeface="Andalus" pitchFamily="18" charset="-78"/>
              <a:cs typeface="Andalus" pitchFamily="18" charset="-78"/>
            </a:endParaRP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Expected outcomes</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Problems faced by PSB’s</a:t>
            </a:r>
          </a:p>
          <a:p>
            <a:pPr>
              <a:buFont typeface="Wingdings" pitchFamily="2" charset="2"/>
              <a:buChar char="v"/>
            </a:pPr>
            <a:r>
              <a:rPr lang="en-IN" sz="2400" dirty="0" smtClean="0">
                <a:solidFill>
                  <a:schemeClr val="accent1">
                    <a:lumMod val="50000"/>
                  </a:schemeClr>
                </a:solidFill>
                <a:latin typeface="Andalus" pitchFamily="18" charset="-78"/>
                <a:cs typeface="Andalus" pitchFamily="18" charset="-78"/>
              </a:rPr>
              <a:t>Summary</a:t>
            </a:r>
          </a:p>
          <a:p>
            <a:pPr>
              <a:buFont typeface="Wingdings" pitchFamily="2" charset="2"/>
              <a:buChar char="v"/>
            </a:pPr>
            <a:endParaRPr lang="en-IN" sz="2000" dirty="0"/>
          </a:p>
        </p:txBody>
      </p:sp>
    </p:spTree>
    <p:extLst>
      <p:ext uri="{BB962C8B-B14F-4D97-AF65-F5344CB8AC3E}">
        <p14:creationId xmlns:p14="http://schemas.microsoft.com/office/powerpoint/2010/main" val="2825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147" y="1"/>
            <a:ext cx="7886700" cy="1340767"/>
          </a:xfrm>
        </p:spPr>
        <p:txBody>
          <a:bodyPr>
            <a:normAutofit/>
          </a:bodyPr>
          <a:lstStyle/>
          <a:p>
            <a:pPr algn="ctr"/>
            <a:r>
              <a:rPr lang="en-US" dirty="0" smtClean="0">
                <a:latin typeface="Algerian" pitchFamily="82" charset="0"/>
              </a:rPr>
              <a:t>Banking Sector In India </a:t>
            </a:r>
            <a:endParaRPr lang="en-US" dirty="0">
              <a:latin typeface="Algerian" pitchFamily="82" charset="0"/>
            </a:endParaRPr>
          </a:p>
        </p:txBody>
      </p:sp>
      <p:sp>
        <p:nvSpPr>
          <p:cNvPr id="7" name="Rectangle 6"/>
          <p:cNvSpPr/>
          <p:nvPr/>
        </p:nvSpPr>
        <p:spPr>
          <a:xfrm>
            <a:off x="1508764" y="1233681"/>
            <a:ext cx="6026249" cy="678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rPr>
              <a:t>Reserve Bank India</a:t>
            </a:r>
            <a:endParaRPr lang="en-US" sz="2000" b="1" dirty="0">
              <a:solidFill>
                <a:prstClr val="white"/>
              </a:solidFill>
            </a:endParaRPr>
          </a:p>
        </p:txBody>
      </p:sp>
      <p:sp>
        <p:nvSpPr>
          <p:cNvPr id="8" name="Rectangle 7"/>
          <p:cNvSpPr/>
          <p:nvPr/>
        </p:nvSpPr>
        <p:spPr>
          <a:xfrm>
            <a:off x="1508764" y="2236129"/>
            <a:ext cx="6026249" cy="53521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Scheduled banks</a:t>
            </a:r>
          </a:p>
        </p:txBody>
      </p:sp>
      <p:sp>
        <p:nvSpPr>
          <p:cNvPr id="9" name="Rectangle 8"/>
          <p:cNvSpPr/>
          <p:nvPr/>
        </p:nvSpPr>
        <p:spPr>
          <a:xfrm>
            <a:off x="1825283" y="3041487"/>
            <a:ext cx="1645920" cy="52819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Commercial banks</a:t>
            </a:r>
          </a:p>
        </p:txBody>
      </p:sp>
      <p:sp>
        <p:nvSpPr>
          <p:cNvPr id="10" name="Rectangle 9"/>
          <p:cNvSpPr/>
          <p:nvPr/>
        </p:nvSpPr>
        <p:spPr>
          <a:xfrm>
            <a:off x="5398479" y="3056029"/>
            <a:ext cx="1645920" cy="52819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Co-operative banks</a:t>
            </a:r>
          </a:p>
        </p:txBody>
      </p:sp>
      <p:sp>
        <p:nvSpPr>
          <p:cNvPr id="11" name="Rectangle 10"/>
          <p:cNvSpPr/>
          <p:nvPr/>
        </p:nvSpPr>
        <p:spPr>
          <a:xfrm>
            <a:off x="1250307" y="3946958"/>
            <a:ext cx="1403215" cy="59084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Foreign banks(40)</a:t>
            </a:r>
          </a:p>
        </p:txBody>
      </p:sp>
      <p:sp>
        <p:nvSpPr>
          <p:cNvPr id="12" name="Rectangle 11"/>
          <p:cNvSpPr/>
          <p:nvPr/>
        </p:nvSpPr>
        <p:spPr>
          <a:xfrm>
            <a:off x="3471204" y="3839832"/>
            <a:ext cx="1460836" cy="83771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Regional rural </a:t>
            </a:r>
            <a:r>
              <a:rPr lang="en-US" sz="2000" b="1" dirty="0" smtClean="0">
                <a:solidFill>
                  <a:prstClr val="white"/>
                </a:solidFill>
              </a:rPr>
              <a:t>banks(196)</a:t>
            </a:r>
            <a:endParaRPr lang="en-US" sz="2000" b="1" dirty="0">
              <a:solidFill>
                <a:prstClr val="white"/>
              </a:solidFill>
            </a:endParaRPr>
          </a:p>
        </p:txBody>
      </p:sp>
      <p:sp>
        <p:nvSpPr>
          <p:cNvPr id="13" name="Rectangle 12"/>
          <p:cNvSpPr/>
          <p:nvPr/>
        </p:nvSpPr>
        <p:spPr>
          <a:xfrm>
            <a:off x="5076056" y="3850512"/>
            <a:ext cx="1350246" cy="94664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Urban co-operatives</a:t>
            </a:r>
          </a:p>
          <a:p>
            <a:pPr algn="ctr"/>
            <a:r>
              <a:rPr lang="en-US" sz="2000" b="1" dirty="0">
                <a:solidFill>
                  <a:prstClr val="white"/>
                </a:solidFill>
              </a:rPr>
              <a:t>(52)</a:t>
            </a:r>
          </a:p>
        </p:txBody>
      </p:sp>
      <p:sp>
        <p:nvSpPr>
          <p:cNvPr id="14" name="Rectangle 13"/>
          <p:cNvSpPr/>
          <p:nvPr/>
        </p:nvSpPr>
        <p:spPr>
          <a:xfrm>
            <a:off x="7064625" y="3839836"/>
            <a:ext cx="1611832" cy="83771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State co-operative(16)</a:t>
            </a:r>
          </a:p>
        </p:txBody>
      </p:sp>
      <p:sp>
        <p:nvSpPr>
          <p:cNvPr id="15" name="Rectangle 14"/>
          <p:cNvSpPr/>
          <p:nvPr/>
        </p:nvSpPr>
        <p:spPr>
          <a:xfrm>
            <a:off x="222448" y="4901341"/>
            <a:ext cx="2572628" cy="62449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Public sector banks(27)</a:t>
            </a:r>
          </a:p>
        </p:txBody>
      </p:sp>
      <p:sp>
        <p:nvSpPr>
          <p:cNvPr id="16" name="Rectangle 15"/>
          <p:cNvSpPr/>
          <p:nvPr/>
        </p:nvSpPr>
        <p:spPr>
          <a:xfrm>
            <a:off x="3383716" y="4899924"/>
            <a:ext cx="2642090" cy="67406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Private sectors banks(30)</a:t>
            </a:r>
          </a:p>
        </p:txBody>
      </p:sp>
      <p:sp>
        <p:nvSpPr>
          <p:cNvPr id="17" name="Rectangle 16"/>
          <p:cNvSpPr/>
          <p:nvPr/>
        </p:nvSpPr>
        <p:spPr>
          <a:xfrm>
            <a:off x="174128" y="6042287"/>
            <a:ext cx="2152357" cy="6611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State bank of India(8)</a:t>
            </a:r>
          </a:p>
        </p:txBody>
      </p:sp>
      <p:sp>
        <p:nvSpPr>
          <p:cNvPr id="18" name="Rectangle 17"/>
          <p:cNvSpPr/>
          <p:nvPr/>
        </p:nvSpPr>
        <p:spPr>
          <a:xfrm>
            <a:off x="2653522" y="6041272"/>
            <a:ext cx="2152357" cy="6611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Other nationalized banks(19)</a:t>
            </a:r>
          </a:p>
        </p:txBody>
      </p:sp>
      <p:sp>
        <p:nvSpPr>
          <p:cNvPr id="19" name="Rectangle 18"/>
          <p:cNvSpPr/>
          <p:nvPr/>
        </p:nvSpPr>
        <p:spPr>
          <a:xfrm>
            <a:off x="4775376" y="5661248"/>
            <a:ext cx="1082944" cy="380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Old(22)</a:t>
            </a:r>
          </a:p>
        </p:txBody>
      </p:sp>
      <p:sp>
        <p:nvSpPr>
          <p:cNvPr id="20" name="Rectangle 19"/>
          <p:cNvSpPr/>
          <p:nvPr/>
        </p:nvSpPr>
        <p:spPr>
          <a:xfrm>
            <a:off x="6144948" y="5661252"/>
            <a:ext cx="1019340" cy="38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New(8)</a:t>
            </a:r>
          </a:p>
        </p:txBody>
      </p:sp>
      <p:sp>
        <p:nvSpPr>
          <p:cNvPr id="21" name="Down Arrow 20"/>
          <p:cNvSpPr/>
          <p:nvPr/>
        </p:nvSpPr>
        <p:spPr>
          <a:xfrm>
            <a:off x="4387782" y="1931847"/>
            <a:ext cx="209716" cy="28476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23" name="Left-Right-Up Arrow 22"/>
          <p:cNvSpPr/>
          <p:nvPr/>
        </p:nvSpPr>
        <p:spPr>
          <a:xfrm>
            <a:off x="6426302" y="3633949"/>
            <a:ext cx="638322" cy="903849"/>
          </a:xfrm>
          <a:prstGeom prst="leftRightUpArrow">
            <a:avLst>
              <a:gd name="adj1" fmla="val 13960"/>
              <a:gd name="adj2" fmla="val 25000"/>
              <a:gd name="adj3" fmla="val 826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26" name="Left-Right-Up Arrow 25"/>
          <p:cNvSpPr/>
          <p:nvPr/>
        </p:nvSpPr>
        <p:spPr>
          <a:xfrm>
            <a:off x="2191924" y="5416069"/>
            <a:ext cx="543365" cy="896523"/>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27" name="Left-Right-Up Arrow 26"/>
          <p:cNvSpPr/>
          <p:nvPr/>
        </p:nvSpPr>
        <p:spPr>
          <a:xfrm>
            <a:off x="5858319" y="5552193"/>
            <a:ext cx="286630" cy="495078"/>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28" name="Left-Right-Up Arrow 27"/>
          <p:cNvSpPr/>
          <p:nvPr/>
        </p:nvSpPr>
        <p:spPr>
          <a:xfrm>
            <a:off x="3479116" y="2698589"/>
            <a:ext cx="1911449" cy="869763"/>
          </a:xfrm>
          <a:prstGeom prst="leftRightUpArrow">
            <a:avLst>
              <a:gd name="adj1" fmla="val 25000"/>
              <a:gd name="adj2" fmla="val 25000"/>
              <a:gd name="adj3" fmla="val 882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30" name="Left-Right-Up Arrow 29"/>
          <p:cNvSpPr/>
          <p:nvPr/>
        </p:nvSpPr>
        <p:spPr>
          <a:xfrm>
            <a:off x="2810020" y="3446585"/>
            <a:ext cx="557432" cy="1915516"/>
          </a:xfrm>
          <a:prstGeom prst="leftRightUpArrow">
            <a:avLst>
              <a:gd name="adj1" fmla="val 25000"/>
              <a:gd name="adj2" fmla="val 25000"/>
              <a:gd name="adj3" fmla="val 98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ight Arrow 30"/>
          <p:cNvSpPr/>
          <p:nvPr/>
        </p:nvSpPr>
        <p:spPr>
          <a:xfrm>
            <a:off x="3158199" y="4117719"/>
            <a:ext cx="318283" cy="2521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Left Arrow 31"/>
          <p:cNvSpPr/>
          <p:nvPr/>
        </p:nvSpPr>
        <p:spPr>
          <a:xfrm>
            <a:off x="2656139" y="4119393"/>
            <a:ext cx="364039" cy="270152"/>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53702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260650"/>
            <a:ext cx="7772400" cy="1584175"/>
          </a:xfrm>
        </p:spPr>
        <p:txBody>
          <a:bodyPr>
            <a:normAutofit/>
          </a:bodyPr>
          <a:lstStyle/>
          <a:p>
            <a:r>
              <a:rPr lang="en-IN" sz="4000" dirty="0" smtClean="0">
                <a:solidFill>
                  <a:schemeClr val="accent5">
                    <a:lumMod val="75000"/>
                  </a:schemeClr>
                </a:solidFill>
                <a:latin typeface="Algerian" pitchFamily="82" charset="0"/>
              </a:rPr>
              <a:t>Growth phases in banking sector</a:t>
            </a:r>
            <a:endParaRPr lang="en-IN" sz="4000" dirty="0">
              <a:solidFill>
                <a:schemeClr val="accent5">
                  <a:lumMod val="75000"/>
                </a:schemeClr>
              </a:solidFill>
              <a:latin typeface="Algerian" pitchFamily="82" charset="0"/>
            </a:endParaRPr>
          </a:p>
        </p:txBody>
      </p:sp>
      <p:sp>
        <p:nvSpPr>
          <p:cNvPr id="3" name="Subtitle 2"/>
          <p:cNvSpPr>
            <a:spLocks noGrp="1"/>
          </p:cNvSpPr>
          <p:nvPr>
            <p:ph type="subTitle" idx="1"/>
          </p:nvPr>
        </p:nvSpPr>
        <p:spPr>
          <a:xfrm>
            <a:off x="611560" y="2420888"/>
            <a:ext cx="7920880" cy="3672408"/>
          </a:xfrm>
        </p:spPr>
        <p:txBody>
          <a:bodyPr>
            <a:normAutofit lnSpcReduction="10000"/>
          </a:bodyPr>
          <a:lstStyle/>
          <a:p>
            <a:pPr lvl="0" algn="l">
              <a:lnSpc>
                <a:spcPct val="90000"/>
              </a:lnSpc>
              <a:spcBef>
                <a:spcPts val="1000"/>
              </a:spcBef>
            </a:pPr>
            <a:r>
              <a:rPr lang="en-US" sz="2800" dirty="0" smtClean="0">
                <a:solidFill>
                  <a:schemeClr val="tx2">
                    <a:lumMod val="50000"/>
                  </a:schemeClr>
                </a:solidFill>
                <a:latin typeface="Andalus" pitchFamily="18" charset="-78"/>
                <a:cs typeface="Andalus" pitchFamily="18" charset="-78"/>
              </a:rPr>
              <a:t>In </a:t>
            </a:r>
            <a:r>
              <a:rPr lang="en-US" sz="2800" dirty="0">
                <a:solidFill>
                  <a:schemeClr val="tx2">
                    <a:lumMod val="50000"/>
                  </a:schemeClr>
                </a:solidFill>
                <a:latin typeface="Andalus" pitchFamily="18" charset="-78"/>
                <a:cs typeface="Andalus" pitchFamily="18" charset="-78"/>
              </a:rPr>
              <a:t>over five decades since dependence, banking system in India has passed through five distinct phase</a:t>
            </a:r>
            <a:r>
              <a:rPr lang="en-US" sz="2800" dirty="0" smtClean="0">
                <a:solidFill>
                  <a:schemeClr val="tx2">
                    <a:lumMod val="50000"/>
                  </a:schemeClr>
                </a:solidFill>
                <a:latin typeface="Andalus" pitchFamily="18" charset="-78"/>
                <a:cs typeface="Andalus" pitchFamily="18" charset="-78"/>
              </a:rPr>
              <a:t>,</a:t>
            </a:r>
            <a:endParaRPr lang="en-US" sz="2800" dirty="0">
              <a:solidFill>
                <a:schemeClr val="tx2">
                  <a:lumMod val="50000"/>
                </a:schemeClr>
              </a:solidFill>
              <a:latin typeface="Andalus" pitchFamily="18" charset="-78"/>
              <a:cs typeface="Andalus" pitchFamily="18" charset="-78"/>
            </a:endParaRPr>
          </a:p>
          <a:p>
            <a:pPr marL="342900" lvl="0" indent="-342900" algn="l">
              <a:lnSpc>
                <a:spcPct val="90000"/>
              </a:lnSpc>
              <a:spcBef>
                <a:spcPts val="1000"/>
              </a:spcBef>
              <a:buFont typeface="Wingdings" pitchFamily="2" charset="2"/>
              <a:buChar char="v"/>
            </a:pPr>
            <a:r>
              <a:rPr lang="en-US" sz="2800" dirty="0" smtClean="0">
                <a:solidFill>
                  <a:schemeClr val="tx2">
                    <a:lumMod val="50000"/>
                  </a:schemeClr>
                </a:solidFill>
                <a:latin typeface="Andalus" pitchFamily="18" charset="-78"/>
                <a:cs typeface="Andalus" pitchFamily="18" charset="-78"/>
              </a:rPr>
              <a:t>Evolutionary </a:t>
            </a:r>
            <a:r>
              <a:rPr lang="en-US" sz="2800" dirty="0">
                <a:solidFill>
                  <a:schemeClr val="tx2">
                    <a:lumMod val="50000"/>
                  </a:schemeClr>
                </a:solidFill>
                <a:latin typeface="Andalus" pitchFamily="18" charset="-78"/>
                <a:cs typeface="Andalus" pitchFamily="18" charset="-78"/>
              </a:rPr>
              <a:t>Phase (prior to 1950</a:t>
            </a:r>
            <a:r>
              <a:rPr lang="en-US" sz="2800" dirty="0" smtClean="0">
                <a:solidFill>
                  <a:schemeClr val="tx2">
                    <a:lumMod val="50000"/>
                  </a:schemeClr>
                </a:solidFill>
                <a:latin typeface="Andalus" pitchFamily="18" charset="-78"/>
                <a:cs typeface="Andalus" pitchFamily="18" charset="-78"/>
              </a:rPr>
              <a:t>)</a:t>
            </a:r>
          </a:p>
          <a:p>
            <a:pPr marL="342900" lvl="0" indent="-342900" algn="l">
              <a:lnSpc>
                <a:spcPct val="90000"/>
              </a:lnSpc>
              <a:spcBef>
                <a:spcPts val="1000"/>
              </a:spcBef>
              <a:buFont typeface="Wingdings" pitchFamily="2" charset="2"/>
              <a:buChar char="v"/>
            </a:pPr>
            <a:r>
              <a:rPr lang="en-US" sz="2800" dirty="0" smtClean="0">
                <a:solidFill>
                  <a:schemeClr val="tx2">
                    <a:lumMod val="50000"/>
                  </a:schemeClr>
                </a:solidFill>
                <a:latin typeface="Andalus" pitchFamily="18" charset="-78"/>
                <a:cs typeface="Andalus" pitchFamily="18" charset="-78"/>
              </a:rPr>
              <a:t> </a:t>
            </a:r>
            <a:r>
              <a:rPr lang="en-US" sz="2800" dirty="0">
                <a:solidFill>
                  <a:schemeClr val="tx2">
                    <a:lumMod val="50000"/>
                  </a:schemeClr>
                </a:solidFill>
                <a:latin typeface="Andalus" pitchFamily="18" charset="-78"/>
                <a:cs typeface="Andalus" pitchFamily="18" charset="-78"/>
              </a:rPr>
              <a:t>Foundation phase (1950-1968</a:t>
            </a:r>
            <a:r>
              <a:rPr lang="en-US" sz="2800" dirty="0" smtClean="0">
                <a:solidFill>
                  <a:schemeClr val="tx2">
                    <a:lumMod val="50000"/>
                  </a:schemeClr>
                </a:solidFill>
                <a:latin typeface="Andalus" pitchFamily="18" charset="-78"/>
                <a:cs typeface="Andalus" pitchFamily="18" charset="-78"/>
              </a:rPr>
              <a:t>)</a:t>
            </a:r>
          </a:p>
          <a:p>
            <a:pPr marL="342900" lvl="0" indent="-342900" algn="l">
              <a:lnSpc>
                <a:spcPct val="90000"/>
              </a:lnSpc>
              <a:spcBef>
                <a:spcPts val="1000"/>
              </a:spcBef>
              <a:buFont typeface="Wingdings" pitchFamily="2" charset="2"/>
              <a:buChar char="v"/>
            </a:pPr>
            <a:r>
              <a:rPr lang="en-US" sz="2800" dirty="0" smtClean="0">
                <a:solidFill>
                  <a:schemeClr val="tx2">
                    <a:lumMod val="50000"/>
                  </a:schemeClr>
                </a:solidFill>
                <a:latin typeface="Andalus" pitchFamily="18" charset="-78"/>
                <a:cs typeface="Andalus" pitchFamily="18" charset="-78"/>
              </a:rPr>
              <a:t> </a:t>
            </a:r>
            <a:r>
              <a:rPr lang="en-US" sz="2800" dirty="0">
                <a:solidFill>
                  <a:schemeClr val="tx2">
                    <a:lumMod val="50000"/>
                  </a:schemeClr>
                </a:solidFill>
                <a:latin typeface="Andalus" pitchFamily="18" charset="-78"/>
                <a:cs typeface="Andalus" pitchFamily="18" charset="-78"/>
              </a:rPr>
              <a:t>Expansion phase (1968-1984</a:t>
            </a:r>
            <a:r>
              <a:rPr lang="en-US" sz="2800" dirty="0" smtClean="0">
                <a:solidFill>
                  <a:schemeClr val="tx2">
                    <a:lumMod val="50000"/>
                  </a:schemeClr>
                </a:solidFill>
                <a:latin typeface="Andalus" pitchFamily="18" charset="-78"/>
                <a:cs typeface="Andalus" pitchFamily="18" charset="-78"/>
              </a:rPr>
              <a:t>)</a:t>
            </a:r>
          </a:p>
          <a:p>
            <a:pPr marL="342900" lvl="0" indent="-342900" algn="l">
              <a:lnSpc>
                <a:spcPct val="90000"/>
              </a:lnSpc>
              <a:spcBef>
                <a:spcPts val="1000"/>
              </a:spcBef>
              <a:buFont typeface="Wingdings" pitchFamily="2" charset="2"/>
              <a:buChar char="v"/>
            </a:pPr>
            <a:r>
              <a:rPr lang="en-US" sz="2800" dirty="0" smtClean="0">
                <a:solidFill>
                  <a:schemeClr val="tx2">
                    <a:lumMod val="50000"/>
                  </a:schemeClr>
                </a:solidFill>
                <a:latin typeface="Andalus" pitchFamily="18" charset="-78"/>
                <a:cs typeface="Andalus" pitchFamily="18" charset="-78"/>
              </a:rPr>
              <a:t> </a:t>
            </a:r>
            <a:r>
              <a:rPr lang="en-US" sz="2800" dirty="0">
                <a:solidFill>
                  <a:schemeClr val="tx2">
                    <a:lumMod val="50000"/>
                  </a:schemeClr>
                </a:solidFill>
                <a:latin typeface="Andalus" pitchFamily="18" charset="-78"/>
                <a:cs typeface="Andalus" pitchFamily="18" charset="-78"/>
              </a:rPr>
              <a:t>Consolidation phase (1984-1990</a:t>
            </a:r>
            <a:r>
              <a:rPr lang="en-US" sz="2800" dirty="0" smtClean="0">
                <a:solidFill>
                  <a:schemeClr val="tx2">
                    <a:lumMod val="50000"/>
                  </a:schemeClr>
                </a:solidFill>
                <a:latin typeface="Andalus" pitchFamily="18" charset="-78"/>
                <a:cs typeface="Andalus" pitchFamily="18" charset="-78"/>
              </a:rPr>
              <a:t>)</a:t>
            </a:r>
          </a:p>
          <a:p>
            <a:pPr marL="342900" lvl="0" indent="-342900" algn="l">
              <a:lnSpc>
                <a:spcPct val="90000"/>
              </a:lnSpc>
              <a:spcBef>
                <a:spcPts val="1000"/>
              </a:spcBef>
              <a:buFont typeface="Wingdings" pitchFamily="2" charset="2"/>
              <a:buChar char="v"/>
            </a:pPr>
            <a:r>
              <a:rPr lang="en-US" sz="2800" dirty="0" smtClean="0">
                <a:solidFill>
                  <a:schemeClr val="tx2">
                    <a:lumMod val="50000"/>
                  </a:schemeClr>
                </a:solidFill>
                <a:latin typeface="Andalus" pitchFamily="18" charset="-78"/>
                <a:cs typeface="Andalus" pitchFamily="18" charset="-78"/>
              </a:rPr>
              <a:t> </a:t>
            </a:r>
            <a:r>
              <a:rPr lang="en-US" sz="2800" dirty="0">
                <a:solidFill>
                  <a:schemeClr val="tx2">
                    <a:lumMod val="50000"/>
                  </a:schemeClr>
                </a:solidFill>
                <a:latin typeface="Andalus" pitchFamily="18" charset="-78"/>
                <a:cs typeface="Andalus" pitchFamily="18" charset="-78"/>
              </a:rPr>
              <a:t>Reformatory phase (since 1990)</a:t>
            </a:r>
          </a:p>
          <a:p>
            <a:endParaRPr lang="en-IN" dirty="0"/>
          </a:p>
        </p:txBody>
      </p:sp>
    </p:spTree>
    <p:extLst>
      <p:ext uri="{BB962C8B-B14F-4D97-AF65-F5344CB8AC3E}">
        <p14:creationId xmlns:p14="http://schemas.microsoft.com/office/powerpoint/2010/main" val="331953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p:spPr>
        <p:txBody>
          <a:bodyPr>
            <a:normAutofit/>
          </a:bodyPr>
          <a:lstStyle/>
          <a:p>
            <a:r>
              <a:rPr lang="en-IN" sz="4000" dirty="0" smtClean="0">
                <a:latin typeface="Algerian" pitchFamily="82" charset="0"/>
              </a:rPr>
              <a:t>Banking reforms in India </a:t>
            </a:r>
            <a:endParaRPr lang="en-IN" sz="4000" dirty="0">
              <a:latin typeface="Algerian" pitchFamily="82" charset="0"/>
            </a:endParaRPr>
          </a:p>
        </p:txBody>
      </p:sp>
      <p:sp>
        <p:nvSpPr>
          <p:cNvPr id="3" name="Content Placeholder 2"/>
          <p:cNvSpPr>
            <a:spLocks noGrp="1"/>
          </p:cNvSpPr>
          <p:nvPr>
            <p:ph idx="1"/>
          </p:nvPr>
        </p:nvSpPr>
        <p:spPr/>
        <p:txBody>
          <a:bodyPr>
            <a:normAutofit/>
          </a:bodyPr>
          <a:lstStyle/>
          <a:p>
            <a:pPr>
              <a:buFont typeface="Wingdings" pitchFamily="2" charset="2"/>
              <a:buChar char="v"/>
            </a:pPr>
            <a:r>
              <a:rPr lang="en-US" sz="2800" dirty="0">
                <a:latin typeface="Andalus" pitchFamily="18" charset="-78"/>
                <a:cs typeface="Andalus" pitchFamily="18" charset="-78"/>
              </a:rPr>
              <a:t>The Indian banking sector is an important constituent of the Indian financial system. </a:t>
            </a:r>
            <a:endParaRPr lang="en-US" sz="2800" dirty="0" smtClean="0">
              <a:latin typeface="Andalus" pitchFamily="18" charset="-78"/>
              <a:cs typeface="Andalus" pitchFamily="18" charset="-78"/>
            </a:endParaRPr>
          </a:p>
          <a:p>
            <a:pPr>
              <a:buFont typeface="Wingdings" pitchFamily="2" charset="2"/>
              <a:buChar char="v"/>
            </a:pPr>
            <a:r>
              <a:rPr lang="en-US" sz="2800" dirty="0" smtClean="0">
                <a:latin typeface="Andalus" pitchFamily="18" charset="-78"/>
                <a:cs typeface="Andalus" pitchFamily="18" charset="-78"/>
              </a:rPr>
              <a:t>The </a:t>
            </a:r>
            <a:r>
              <a:rPr lang="en-US" sz="2800" dirty="0">
                <a:latin typeface="Andalus" pitchFamily="18" charset="-78"/>
                <a:cs typeface="Andalus" pitchFamily="18" charset="-78"/>
              </a:rPr>
              <a:t>banking sector plays a vital role </a:t>
            </a:r>
            <a:r>
              <a:rPr lang="en-US" sz="2800" dirty="0" smtClean="0">
                <a:latin typeface="Andalus" pitchFamily="18" charset="-78"/>
                <a:cs typeface="Andalus" pitchFamily="18" charset="-78"/>
              </a:rPr>
              <a:t>of </a:t>
            </a:r>
            <a:r>
              <a:rPr lang="en-US" sz="2800" dirty="0">
                <a:latin typeface="Andalus" pitchFamily="18" charset="-78"/>
                <a:cs typeface="Andalus" pitchFamily="18" charset="-78"/>
              </a:rPr>
              <a:t>promoting business in urban as well as in rural areas in recent </a:t>
            </a:r>
            <a:r>
              <a:rPr lang="en-US" sz="2800" dirty="0" smtClean="0">
                <a:latin typeface="Andalus" pitchFamily="18" charset="-78"/>
                <a:cs typeface="Andalus" pitchFamily="18" charset="-78"/>
              </a:rPr>
              <a:t>years.</a:t>
            </a:r>
          </a:p>
          <a:p>
            <a:pPr>
              <a:buFont typeface="Wingdings" pitchFamily="2" charset="2"/>
              <a:buChar char="v"/>
            </a:pPr>
            <a:r>
              <a:rPr lang="en-US" sz="2800" dirty="0" smtClean="0">
                <a:latin typeface="Andalus" pitchFamily="18" charset="-78"/>
                <a:cs typeface="Andalus" pitchFamily="18" charset="-78"/>
              </a:rPr>
              <a:t>Without it </a:t>
            </a:r>
            <a:r>
              <a:rPr lang="en-US" sz="2800" dirty="0">
                <a:latin typeface="Andalus" pitchFamily="18" charset="-78"/>
                <a:cs typeface="Andalus" pitchFamily="18" charset="-78"/>
              </a:rPr>
              <a:t>India can not be considered as a healthy economy. </a:t>
            </a:r>
            <a:endParaRPr lang="en-US" sz="2800" dirty="0" smtClean="0">
              <a:latin typeface="Andalus" pitchFamily="18" charset="-78"/>
              <a:cs typeface="Andalus" pitchFamily="18" charset="-78"/>
            </a:endParaRPr>
          </a:p>
          <a:p>
            <a:pPr>
              <a:buFont typeface="Wingdings" pitchFamily="2" charset="2"/>
              <a:buChar char="v"/>
            </a:pPr>
            <a:r>
              <a:rPr lang="en-US" sz="2800" dirty="0" smtClean="0">
                <a:latin typeface="Andalus" pitchFamily="18" charset="-78"/>
                <a:cs typeface="Andalus" pitchFamily="18" charset="-78"/>
              </a:rPr>
              <a:t>For </a:t>
            </a:r>
            <a:r>
              <a:rPr lang="en-US" sz="2800" dirty="0">
                <a:latin typeface="Andalus" pitchFamily="18" charset="-78"/>
                <a:cs typeface="Andalus" pitchFamily="18" charset="-78"/>
              </a:rPr>
              <a:t>the past three decades India's banking system has several outstanding achievements to its credit </a:t>
            </a:r>
            <a:endParaRPr lang="en-IN" sz="2800" dirty="0">
              <a:latin typeface="Andalus" pitchFamily="18" charset="-78"/>
              <a:cs typeface="Andalus" pitchFamily="18" charset="-78"/>
            </a:endParaRPr>
          </a:p>
          <a:p>
            <a:pPr>
              <a:buFont typeface="Wingdings" pitchFamily="2" charset="2"/>
              <a:buChar char="v"/>
            </a:pPr>
            <a:endParaRPr lang="en-IN" sz="2800" dirty="0">
              <a:latin typeface="Andalus" pitchFamily="18" charset="-78"/>
              <a:cs typeface="Andalus" pitchFamily="18" charset="-78"/>
            </a:endParaRPr>
          </a:p>
        </p:txBody>
      </p:sp>
    </p:spTree>
    <p:extLst>
      <p:ext uri="{BB962C8B-B14F-4D97-AF65-F5344CB8AC3E}">
        <p14:creationId xmlns:p14="http://schemas.microsoft.com/office/powerpoint/2010/main" val="14154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916836"/>
            <a:ext cx="2915816" cy="3525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188643"/>
            <a:ext cx="7772400" cy="1224137"/>
          </a:xfrm>
        </p:spPr>
        <p:txBody>
          <a:bodyPr>
            <a:normAutofit fontScale="90000"/>
          </a:bodyPr>
          <a:lstStyle/>
          <a:p>
            <a:r>
              <a:rPr lang="en-IN" dirty="0">
                <a:solidFill>
                  <a:schemeClr val="accent5">
                    <a:lumMod val="75000"/>
                  </a:schemeClr>
                </a:solidFill>
                <a:latin typeface="Algerian" pitchFamily="82" charset="0"/>
              </a:rPr>
              <a:t>Decline In Productivity And Profitability</a:t>
            </a:r>
          </a:p>
        </p:txBody>
      </p:sp>
      <p:sp>
        <p:nvSpPr>
          <p:cNvPr id="5" name="Content Placeholder 2"/>
          <p:cNvSpPr>
            <a:spLocks noGrp="1"/>
          </p:cNvSpPr>
          <p:nvPr/>
        </p:nvSpPr>
        <p:spPr>
          <a:xfrm>
            <a:off x="0" y="1412776"/>
            <a:ext cx="9144000" cy="544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Andalus" pitchFamily="18" charset="-78"/>
                <a:cs typeface="Andalus" pitchFamily="18" charset="-78"/>
              </a:rPr>
              <a:t>The </a:t>
            </a:r>
            <a:r>
              <a:rPr lang="en-US" sz="2200" dirty="0" err="1">
                <a:latin typeface="Andalus" pitchFamily="18" charset="-78"/>
                <a:cs typeface="Andalus" pitchFamily="18" charset="-78"/>
              </a:rPr>
              <a:t>Narasimham</a:t>
            </a:r>
            <a:r>
              <a:rPr lang="en-US" sz="2200" dirty="0">
                <a:latin typeface="Andalus" pitchFamily="18" charset="-78"/>
                <a:cs typeface="Andalus" pitchFamily="18" charset="-78"/>
              </a:rPr>
              <a:t> Committee-I identified </a:t>
            </a:r>
            <a:r>
              <a:rPr lang="en-US" sz="2200" dirty="0" smtClean="0">
                <a:latin typeface="Andalus" pitchFamily="18" charset="-78"/>
                <a:cs typeface="Andalus" pitchFamily="18" charset="-78"/>
              </a:rPr>
              <a:t>the</a:t>
            </a:r>
          </a:p>
          <a:p>
            <a:pPr marL="0" indent="0">
              <a:buNone/>
            </a:pPr>
            <a:r>
              <a:rPr lang="en-US" sz="2000" dirty="0" smtClean="0">
                <a:latin typeface="Andalus" pitchFamily="18" charset="-78"/>
                <a:cs typeface="Andalus" pitchFamily="18" charset="-78"/>
              </a:rPr>
              <a:t> </a:t>
            </a:r>
            <a:r>
              <a:rPr lang="en-US" sz="2200" dirty="0">
                <a:latin typeface="Andalus" pitchFamily="18" charset="-78"/>
                <a:cs typeface="Andalus" pitchFamily="18" charset="-78"/>
              </a:rPr>
              <a:t>following factors as responsible for </a:t>
            </a:r>
            <a:r>
              <a:rPr lang="en-US" sz="2200" dirty="0" smtClean="0">
                <a:latin typeface="Andalus" pitchFamily="18" charset="-78"/>
                <a:cs typeface="Andalus" pitchFamily="18" charset="-78"/>
              </a:rPr>
              <a:t>decline</a:t>
            </a:r>
          </a:p>
          <a:p>
            <a:pPr marL="0" indent="0">
              <a:buNone/>
            </a:pPr>
            <a:r>
              <a:rPr lang="en-US" sz="2200" dirty="0" smtClean="0">
                <a:latin typeface="Andalus" pitchFamily="18" charset="-78"/>
                <a:cs typeface="Andalus" pitchFamily="18" charset="-78"/>
              </a:rPr>
              <a:t> </a:t>
            </a:r>
            <a:r>
              <a:rPr lang="en-US" sz="2200" dirty="0">
                <a:latin typeface="Andalus" pitchFamily="18" charset="-78"/>
                <a:cs typeface="Andalus" pitchFamily="18" charset="-78"/>
              </a:rPr>
              <a:t>in income earnings</a:t>
            </a:r>
            <a:r>
              <a:rPr lang="en-US" sz="2200" dirty="0" smtClean="0">
                <a:latin typeface="Andalus" pitchFamily="18" charset="-78"/>
                <a:cs typeface="Andalus" pitchFamily="18" charset="-78"/>
              </a:rPr>
              <a:t>:</a:t>
            </a:r>
          </a:p>
          <a:p>
            <a:pPr>
              <a:buFont typeface="Wingdings" pitchFamily="2" charset="2"/>
              <a:buChar char="v"/>
            </a:pPr>
            <a:r>
              <a:rPr lang="en-US" sz="2200" dirty="0" smtClean="0">
                <a:latin typeface="Andalus" pitchFamily="18" charset="-78"/>
                <a:cs typeface="Andalus" pitchFamily="18" charset="-78"/>
              </a:rPr>
              <a:t>Directed </a:t>
            </a:r>
            <a:r>
              <a:rPr lang="en-US" sz="2200" dirty="0">
                <a:latin typeface="Andalus" pitchFamily="18" charset="-78"/>
                <a:cs typeface="Andalus" pitchFamily="18" charset="-78"/>
              </a:rPr>
              <a:t>credit program of </a:t>
            </a:r>
            <a:r>
              <a:rPr lang="en-US" sz="2200" dirty="0" smtClean="0">
                <a:latin typeface="Andalus" pitchFamily="18" charset="-78"/>
                <a:cs typeface="Andalus" pitchFamily="18" charset="-78"/>
              </a:rPr>
              <a:t>deploying 40% </a:t>
            </a:r>
            <a:r>
              <a:rPr lang="en-US" sz="2200" dirty="0">
                <a:latin typeface="Andalus" pitchFamily="18" charset="-78"/>
                <a:cs typeface="Andalus" pitchFamily="18" charset="-78"/>
              </a:rPr>
              <a:t>of </a:t>
            </a:r>
            <a:endParaRPr lang="en-US" sz="2200" dirty="0" smtClean="0">
              <a:latin typeface="Andalus" pitchFamily="18" charset="-78"/>
              <a:cs typeface="Andalus" pitchFamily="18" charset="-78"/>
            </a:endParaRPr>
          </a:p>
          <a:p>
            <a:pPr marL="0" indent="0">
              <a:buNone/>
            </a:pPr>
            <a:r>
              <a:rPr lang="en-US" sz="2200" dirty="0" smtClean="0">
                <a:latin typeface="Andalus" pitchFamily="18" charset="-78"/>
                <a:cs typeface="Andalus" pitchFamily="18" charset="-78"/>
              </a:rPr>
              <a:t>bank </a:t>
            </a:r>
            <a:r>
              <a:rPr lang="en-US" sz="2200" dirty="0">
                <a:latin typeface="Andalus" pitchFamily="18" charset="-78"/>
                <a:cs typeface="Andalus" pitchFamily="18" charset="-78"/>
              </a:rPr>
              <a:t>credit to the </a:t>
            </a:r>
            <a:r>
              <a:rPr lang="en-US" sz="2200" dirty="0" smtClean="0">
                <a:latin typeface="Andalus" pitchFamily="18" charset="-78"/>
                <a:cs typeface="Andalus" pitchFamily="18" charset="-78"/>
              </a:rPr>
              <a:t>priority sectors at </a:t>
            </a:r>
            <a:r>
              <a:rPr lang="en-US" sz="2200" dirty="0">
                <a:latin typeface="Andalus" pitchFamily="18" charset="-78"/>
                <a:cs typeface="Andalus" pitchFamily="18" charset="-78"/>
              </a:rPr>
              <a:t>low interest </a:t>
            </a:r>
            <a:r>
              <a:rPr lang="en-US" sz="2200" dirty="0" smtClean="0">
                <a:latin typeface="Andalus" pitchFamily="18" charset="-78"/>
                <a:cs typeface="Andalus" pitchFamily="18" charset="-78"/>
              </a:rPr>
              <a:t>rates.</a:t>
            </a:r>
          </a:p>
          <a:p>
            <a:pPr>
              <a:buFont typeface="Wingdings" pitchFamily="2" charset="2"/>
              <a:buChar char="v"/>
            </a:pPr>
            <a:r>
              <a:rPr lang="en-US" sz="2200" dirty="0" smtClean="0">
                <a:latin typeface="Andalus" pitchFamily="18" charset="-78"/>
                <a:cs typeface="Andalus" pitchFamily="18" charset="-78"/>
              </a:rPr>
              <a:t>Low </a:t>
            </a:r>
            <a:r>
              <a:rPr lang="en-US" sz="2200" dirty="0">
                <a:latin typeface="Andalus" pitchFamily="18" charset="-78"/>
                <a:cs typeface="Andalus" pitchFamily="18" charset="-78"/>
              </a:rPr>
              <a:t>capital </a:t>
            </a:r>
            <a:r>
              <a:rPr lang="en-US" sz="2200" dirty="0" smtClean="0">
                <a:latin typeface="Andalus" pitchFamily="18" charset="-78"/>
                <a:cs typeface="Andalus" pitchFamily="18" charset="-78"/>
              </a:rPr>
              <a:t>base.</a:t>
            </a:r>
          </a:p>
          <a:p>
            <a:pPr>
              <a:buFont typeface="Wingdings" pitchFamily="2" charset="2"/>
              <a:buChar char="v"/>
            </a:pPr>
            <a:r>
              <a:rPr lang="en-US" sz="2200" dirty="0" smtClean="0">
                <a:latin typeface="Andalus" pitchFamily="18" charset="-78"/>
                <a:cs typeface="Andalus" pitchFamily="18" charset="-78"/>
              </a:rPr>
              <a:t>Low technology.</a:t>
            </a:r>
          </a:p>
          <a:p>
            <a:pPr>
              <a:buFont typeface="Wingdings" pitchFamily="2" charset="2"/>
              <a:buChar char="v"/>
            </a:pPr>
            <a:r>
              <a:rPr lang="en-US" sz="2200" dirty="0" smtClean="0">
                <a:latin typeface="Andalus" pitchFamily="18" charset="-78"/>
                <a:cs typeface="Andalus" pitchFamily="18" charset="-78"/>
              </a:rPr>
              <a:t>Phenomenal </a:t>
            </a:r>
            <a:r>
              <a:rPr lang="en-US" sz="2200" dirty="0">
                <a:latin typeface="Andalus" pitchFamily="18" charset="-78"/>
                <a:cs typeface="Andalus" pitchFamily="18" charset="-78"/>
              </a:rPr>
              <a:t>branch </a:t>
            </a:r>
            <a:r>
              <a:rPr lang="en-US" sz="2200" dirty="0" smtClean="0">
                <a:latin typeface="Andalus" pitchFamily="18" charset="-78"/>
                <a:cs typeface="Andalus" pitchFamily="18" charset="-78"/>
              </a:rPr>
              <a:t>expansion.</a:t>
            </a:r>
          </a:p>
          <a:p>
            <a:pPr>
              <a:buFont typeface="Wingdings" pitchFamily="2" charset="2"/>
              <a:buChar char="v"/>
            </a:pPr>
            <a:r>
              <a:rPr lang="en-US" sz="2200" dirty="0" smtClean="0">
                <a:latin typeface="Andalus" pitchFamily="18" charset="-78"/>
                <a:cs typeface="Andalus" pitchFamily="18" charset="-78"/>
              </a:rPr>
              <a:t>Political </a:t>
            </a:r>
            <a:r>
              <a:rPr lang="en-US" sz="2200" dirty="0">
                <a:latin typeface="Andalus" pitchFamily="18" charset="-78"/>
                <a:cs typeface="Andalus" pitchFamily="18" charset="-78"/>
              </a:rPr>
              <a:t>interference in loan disbursal </a:t>
            </a:r>
          </a:p>
          <a:p>
            <a:pPr marL="0" indent="0">
              <a:buNone/>
            </a:pPr>
            <a:r>
              <a:rPr lang="en-US" sz="2200" dirty="0" smtClean="0">
                <a:latin typeface="Andalus" pitchFamily="18" charset="-78"/>
                <a:cs typeface="Andalus" pitchFamily="18" charset="-78"/>
              </a:rPr>
              <a:t>and </a:t>
            </a:r>
            <a:r>
              <a:rPr lang="en-US" sz="2200" dirty="0">
                <a:latin typeface="Andalus" pitchFamily="18" charset="-78"/>
                <a:cs typeface="Andalus" pitchFamily="18" charset="-78"/>
              </a:rPr>
              <a:t>poverty eradication programs</a:t>
            </a:r>
          </a:p>
          <a:p>
            <a:endParaRPr lang="en-US" sz="2400" dirty="0"/>
          </a:p>
        </p:txBody>
      </p:sp>
      <p:graphicFrame>
        <p:nvGraphicFramePr>
          <p:cNvPr id="6" name="Chart 5"/>
          <p:cNvGraphicFramePr/>
          <p:nvPr>
            <p:extLst>
              <p:ext uri="{D42A27DB-BD31-4B8C-83A1-F6EECF244321}">
                <p14:modId xmlns:p14="http://schemas.microsoft.com/office/powerpoint/2010/main" val="2256911460"/>
              </p:ext>
            </p:extLst>
          </p:nvPr>
        </p:nvGraphicFramePr>
        <p:xfrm>
          <a:off x="0" y="1412776"/>
          <a:ext cx="9144000" cy="54413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649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620688"/>
            <a:ext cx="8424936" cy="5976664"/>
          </a:xfrm>
        </p:spPr>
      </p:pic>
      <p:sp>
        <p:nvSpPr>
          <p:cNvPr id="5" name="Rectangle 4"/>
          <p:cNvSpPr/>
          <p:nvPr/>
        </p:nvSpPr>
        <p:spPr>
          <a:xfrm>
            <a:off x="1070942" y="765120"/>
            <a:ext cx="1340818" cy="647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76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692696"/>
            <a:ext cx="8280919" cy="5760641"/>
          </a:xfrm>
        </p:spPr>
      </p:pic>
      <p:sp>
        <p:nvSpPr>
          <p:cNvPr id="6" name="Rounded Rectangle 5"/>
          <p:cNvSpPr/>
          <p:nvPr/>
        </p:nvSpPr>
        <p:spPr>
          <a:xfrm>
            <a:off x="1835696" y="739552"/>
            <a:ext cx="986408" cy="914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7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1053</Words>
  <Application>Microsoft Office PowerPoint</Application>
  <PresentationFormat>On-screen Show (4:3)</PresentationFormat>
  <Paragraphs>235</Paragraphs>
  <Slides>27</Slides>
  <Notes>2</Notes>
  <HiddenSlides>0</HiddenSlides>
  <MMClips>0</MMClips>
  <ScaleCrop>false</ScaleCrop>
  <HeadingPairs>
    <vt:vector size="4" baseType="variant">
      <vt:variant>
        <vt:lpstr>Theme</vt:lpstr>
      </vt:variant>
      <vt:variant>
        <vt:i4>3</vt:i4>
      </vt:variant>
      <vt:variant>
        <vt:lpstr>Slide Titles</vt:lpstr>
      </vt:variant>
      <vt:variant>
        <vt:i4>27</vt:i4>
      </vt:variant>
    </vt:vector>
  </HeadingPairs>
  <TitlesOfParts>
    <vt:vector size="30" baseType="lpstr">
      <vt:lpstr>Office Theme</vt:lpstr>
      <vt:lpstr>1_Office Theme</vt:lpstr>
      <vt:lpstr>2_Office Theme</vt:lpstr>
      <vt:lpstr>PowerPoint Presentation</vt:lpstr>
      <vt:lpstr>Group members</vt:lpstr>
      <vt:lpstr>FLOW</vt:lpstr>
      <vt:lpstr>Banking Sector In India </vt:lpstr>
      <vt:lpstr>Growth phases in banking sector</vt:lpstr>
      <vt:lpstr>Banking reforms in India </vt:lpstr>
      <vt:lpstr>Decline In Productivity And Profitability</vt:lpstr>
      <vt:lpstr>PowerPoint Presentation</vt:lpstr>
      <vt:lpstr>PowerPoint Presentation</vt:lpstr>
      <vt:lpstr>Reformatory Phase  (1991 Onwards)</vt:lpstr>
      <vt:lpstr>FIRST PHASE OF REFORMS OF BANKING SECTOR (1991) </vt:lpstr>
      <vt:lpstr>Implemented Recommendations</vt:lpstr>
      <vt:lpstr>Impact on Indian Banking Sector</vt:lpstr>
      <vt:lpstr>SECOND PHASE OF REFORMS OF BANKING SECTOR (1998) </vt:lpstr>
      <vt:lpstr>Implemented Recommendations</vt:lpstr>
      <vt:lpstr>PowerPoint Presentation</vt:lpstr>
      <vt:lpstr>PowerPoint Presentation</vt:lpstr>
      <vt:lpstr>Challenges for 2014-15</vt:lpstr>
      <vt:lpstr>Reforms on the way</vt:lpstr>
      <vt:lpstr>BANKING LICENSES</vt:lpstr>
      <vt:lpstr>KYC NORMS </vt:lpstr>
      <vt:lpstr>PROBLEMS FACED BY PSBs </vt:lpstr>
      <vt:lpstr>Technology In Banking</vt:lpstr>
      <vt:lpstr>Expected outcomes</vt:lpstr>
      <vt:lpstr>Summarizing The Reforms</vt:lpstr>
      <vt:lpstr>Future Of Banking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pg</cp:lastModifiedBy>
  <cp:revision>43</cp:revision>
  <dcterms:created xsi:type="dcterms:W3CDTF">2015-01-28T16:01:11Z</dcterms:created>
  <dcterms:modified xsi:type="dcterms:W3CDTF">2015-02-03T10:03:58Z</dcterms:modified>
</cp:coreProperties>
</file>